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1"/>
  </p:notesMasterIdLst>
  <p:handoutMasterIdLst>
    <p:handoutMasterId r:id="rId62"/>
  </p:handoutMasterIdLst>
  <p:sldIdLst>
    <p:sldId id="256" r:id="rId2"/>
    <p:sldId id="257" r:id="rId3"/>
    <p:sldId id="366" r:id="rId4"/>
    <p:sldId id="295" r:id="rId5"/>
    <p:sldId id="365" r:id="rId6"/>
    <p:sldId id="331" r:id="rId7"/>
    <p:sldId id="356" r:id="rId8"/>
    <p:sldId id="338" r:id="rId9"/>
    <p:sldId id="355" r:id="rId10"/>
    <p:sldId id="259" r:id="rId11"/>
    <p:sldId id="358" r:id="rId12"/>
    <p:sldId id="359" r:id="rId13"/>
    <p:sldId id="372" r:id="rId14"/>
    <p:sldId id="357" r:id="rId15"/>
    <p:sldId id="324" r:id="rId16"/>
    <p:sldId id="373" r:id="rId17"/>
    <p:sldId id="361" r:id="rId18"/>
    <p:sldId id="325" r:id="rId19"/>
    <p:sldId id="374" r:id="rId20"/>
    <p:sldId id="375" r:id="rId21"/>
    <p:sldId id="340" r:id="rId22"/>
    <p:sldId id="376" r:id="rId23"/>
    <p:sldId id="378" r:id="rId24"/>
    <p:sldId id="377" r:id="rId25"/>
    <p:sldId id="327" r:id="rId26"/>
    <p:sldId id="261" r:id="rId27"/>
    <p:sldId id="328" r:id="rId28"/>
    <p:sldId id="329" r:id="rId29"/>
    <p:sldId id="330" r:id="rId30"/>
    <p:sldId id="262" r:id="rId31"/>
    <p:sldId id="288" r:id="rId32"/>
    <p:sldId id="364" r:id="rId33"/>
    <p:sldId id="263" r:id="rId34"/>
    <p:sldId id="264" r:id="rId35"/>
    <p:sldId id="274" r:id="rId36"/>
    <p:sldId id="362" r:id="rId37"/>
    <p:sldId id="363" r:id="rId38"/>
    <p:sldId id="267" r:id="rId39"/>
    <p:sldId id="368" r:id="rId40"/>
    <p:sldId id="334" r:id="rId41"/>
    <p:sldId id="335" r:id="rId42"/>
    <p:sldId id="336" r:id="rId43"/>
    <p:sldId id="367" r:id="rId44"/>
    <p:sldId id="369" r:id="rId45"/>
    <p:sldId id="370" r:id="rId46"/>
    <p:sldId id="371" r:id="rId47"/>
    <p:sldId id="275" r:id="rId48"/>
    <p:sldId id="337" r:id="rId49"/>
    <p:sldId id="350" r:id="rId50"/>
    <p:sldId id="351" r:id="rId51"/>
    <p:sldId id="277" r:id="rId52"/>
    <p:sldId id="354" r:id="rId53"/>
    <p:sldId id="352" r:id="rId54"/>
    <p:sldId id="353" r:id="rId55"/>
    <p:sldId id="285" r:id="rId56"/>
    <p:sldId id="280" r:id="rId57"/>
    <p:sldId id="281" r:id="rId58"/>
    <p:sldId id="282" r:id="rId59"/>
    <p:sldId id="294" r:id="rId6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rgbClr val="0000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rgbClr val="0000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rgbClr val="0000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rgbClr val="0000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rgbClr val="0000FF"/>
        </a:solidFill>
        <a:latin typeface="Times New Roman" panose="02020603050405020304" pitchFamily="18" charset="0"/>
        <a:ea typeface="+mn-ea"/>
        <a:cs typeface="+mn-cs"/>
      </a:defRPr>
    </a:lvl5pPr>
    <a:lvl6pPr marL="2286000" algn="l" defTabSz="914400" rtl="0" eaLnBrk="1" latinLnBrk="0" hangingPunct="1">
      <a:defRPr sz="3200" kern="1200">
        <a:solidFill>
          <a:srgbClr val="0000FF"/>
        </a:solidFill>
        <a:latin typeface="Times New Roman" panose="02020603050405020304" pitchFamily="18" charset="0"/>
        <a:ea typeface="+mn-ea"/>
        <a:cs typeface="+mn-cs"/>
      </a:defRPr>
    </a:lvl6pPr>
    <a:lvl7pPr marL="2743200" algn="l" defTabSz="914400" rtl="0" eaLnBrk="1" latinLnBrk="0" hangingPunct="1">
      <a:defRPr sz="3200" kern="1200">
        <a:solidFill>
          <a:srgbClr val="0000FF"/>
        </a:solidFill>
        <a:latin typeface="Times New Roman" panose="02020603050405020304" pitchFamily="18" charset="0"/>
        <a:ea typeface="+mn-ea"/>
        <a:cs typeface="+mn-cs"/>
      </a:defRPr>
    </a:lvl7pPr>
    <a:lvl8pPr marL="3200400" algn="l" defTabSz="914400" rtl="0" eaLnBrk="1" latinLnBrk="0" hangingPunct="1">
      <a:defRPr sz="3200" kern="1200">
        <a:solidFill>
          <a:srgbClr val="0000FF"/>
        </a:solidFill>
        <a:latin typeface="Times New Roman" panose="02020603050405020304" pitchFamily="18" charset="0"/>
        <a:ea typeface="+mn-ea"/>
        <a:cs typeface="+mn-cs"/>
      </a:defRPr>
    </a:lvl8pPr>
    <a:lvl9pPr marL="3657600" algn="l" defTabSz="914400" rtl="0" eaLnBrk="1" latinLnBrk="0" hangingPunct="1">
      <a:defRPr sz="3200" kern="1200">
        <a:solidFill>
          <a:srgbClr val="0000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00FF"/>
    <a:srgbClr val="9D0345"/>
    <a:srgbClr val="336600"/>
    <a:srgbClr val="FF3300"/>
    <a:srgbClr val="976DC5"/>
    <a:srgbClr val="A38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6" autoAdjust="0"/>
  </p:normalViewPr>
  <p:slideViewPr>
    <p:cSldViewPr>
      <p:cViewPr varScale="1">
        <p:scale>
          <a:sx n="42" d="100"/>
          <a:sy n="42" d="100"/>
        </p:scale>
        <p:origin x="13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200">
                <a:solidFill>
                  <a:schemeClr val="tx1"/>
                </a:solidFill>
                <a:effectLst/>
              </a:defRPr>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a:solidFill>
                  <a:schemeClr val="tx1"/>
                </a:solidFill>
                <a:effectLst/>
              </a:defRPr>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1200">
                <a:solidFill>
                  <a:schemeClr val="tx1"/>
                </a:solidFill>
                <a:effectLst/>
              </a:defRPr>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solidFill>
                  <a:schemeClr val="tx1"/>
                </a:solidFill>
                <a:effectLst/>
              </a:defRPr>
            </a:lvl1pPr>
          </a:lstStyle>
          <a:p>
            <a:pPr>
              <a:defRPr/>
            </a:pPr>
            <a:fld id="{1FDD874C-995B-476F-AFF5-E3F6A29C02C4}" type="slidenum">
              <a:rPr lang="en-US" altLang="en-US"/>
              <a:pPr>
                <a:defRPr/>
              </a:pPr>
              <a:t>‹#›</a:t>
            </a:fld>
            <a:endParaRPr lang="en-US" altLang="en-US"/>
          </a:p>
        </p:txBody>
      </p:sp>
    </p:spTree>
    <p:extLst>
      <p:ext uri="{BB962C8B-B14F-4D97-AF65-F5344CB8AC3E}">
        <p14:creationId xmlns:p14="http://schemas.microsoft.com/office/powerpoint/2010/main" val="196612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200">
                <a:solidFill>
                  <a:schemeClr val="tx1"/>
                </a:solidFill>
                <a:effectLst/>
              </a:defRPr>
            </a:lvl1pPr>
          </a:lstStyle>
          <a:p>
            <a:pPr>
              <a:defRPr/>
            </a:pPr>
            <a:endParaRPr lang="en-US"/>
          </a:p>
        </p:txBody>
      </p:sp>
      <p:sp>
        <p:nvSpPr>
          <p:cNvPr id="358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a:solidFill>
                  <a:schemeClr val="tx1"/>
                </a:solidFill>
                <a:effectLst/>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1200">
                <a:solidFill>
                  <a:schemeClr val="tx1"/>
                </a:solidFill>
                <a:effectLst/>
              </a:defRPr>
            </a:lvl1pPr>
          </a:lstStyle>
          <a:p>
            <a:pPr>
              <a:defRPr/>
            </a:pPr>
            <a:endParaRPr lang="en-US"/>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solidFill>
                  <a:schemeClr val="tx1"/>
                </a:solidFill>
                <a:effectLst/>
              </a:defRPr>
            </a:lvl1pPr>
          </a:lstStyle>
          <a:p>
            <a:pPr>
              <a:defRPr/>
            </a:pPr>
            <a:fld id="{F4505A49-6126-4BAF-A4BC-9A96FDA90C1E}" type="slidenum">
              <a:rPr lang="en-US" altLang="en-US"/>
              <a:pPr>
                <a:defRPr/>
              </a:pPr>
              <a:t>‹#›</a:t>
            </a:fld>
            <a:endParaRPr lang="en-US" altLang="en-US"/>
          </a:p>
        </p:txBody>
      </p:sp>
    </p:spTree>
    <p:extLst>
      <p:ext uri="{BB962C8B-B14F-4D97-AF65-F5344CB8AC3E}">
        <p14:creationId xmlns:p14="http://schemas.microsoft.com/office/powerpoint/2010/main" val="693982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502F66-526C-463B-8861-1BA79E678F1B}" type="slidenum">
              <a:rPr lang="en-US" altLang="en-US" smtClean="0"/>
              <a:pPr>
                <a:spcBef>
                  <a:spcPct val="0"/>
                </a:spcBef>
              </a:pPr>
              <a:t>1</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999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96AA48-7FF0-4681-9BB3-23D748FED691}" type="slidenum">
              <a:rPr lang="en-US" altLang="en-US" smtClean="0"/>
              <a:pPr>
                <a:spcBef>
                  <a:spcPct val="0"/>
                </a:spcBef>
              </a:pPr>
              <a:t>17</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3737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098" name="Rectangle 18"/>
          <p:cNvSpPr>
            <a:spLocks noGrp="1" noChangeArrowheads="1"/>
          </p:cNvSpPr>
          <p:nvPr>
            <p:ph type="ctrTitle" sz="quarter"/>
          </p:nvPr>
        </p:nvSpPr>
        <p:spPr>
          <a:xfrm>
            <a:off x="685800" y="1600200"/>
            <a:ext cx="7772400" cy="1828800"/>
          </a:xfrm>
          <a:noFill/>
        </p:spPr>
        <p:txBody>
          <a:bodyPr anchor="b"/>
          <a:lstStyle>
            <a:lvl1pPr>
              <a:defRPr sz="5100">
                <a:solidFill>
                  <a:srgbClr val="0000FF"/>
                </a:solidFill>
              </a:defRPr>
            </a:lvl1pPr>
          </a:lstStyle>
          <a:p>
            <a:r>
              <a:rPr lang="en-US"/>
              <a:t>Click to edit Master title style</a:t>
            </a:r>
          </a:p>
        </p:txBody>
      </p:sp>
      <p:sp>
        <p:nvSpPr>
          <p:cNvPr id="46099" name="Rectangle 19"/>
          <p:cNvSpPr>
            <a:spLocks noGrp="1" noChangeArrowheads="1"/>
          </p:cNvSpPr>
          <p:nvPr>
            <p:ph type="subTitle" sz="quarter" idx="1"/>
          </p:nvPr>
        </p:nvSpPr>
        <p:spPr>
          <a:xfrm>
            <a:off x="1371600" y="3733800"/>
            <a:ext cx="6400800" cy="1752600"/>
          </a:xfrm>
        </p:spPr>
        <p:txBody>
          <a:bodyPr/>
          <a:lstStyle>
            <a:lvl1pPr marL="0" indent="0" algn="ctr">
              <a:defRPr sz="3200">
                <a:effectLst/>
              </a:defRPr>
            </a:lvl1pPr>
          </a:lstStyle>
          <a:p>
            <a:r>
              <a:rPr lang="en-US"/>
              <a:t>Click to edit Master subtitle style</a:t>
            </a:r>
          </a:p>
        </p:txBody>
      </p:sp>
    </p:spTree>
    <p:extLst>
      <p:ext uri="{BB962C8B-B14F-4D97-AF65-F5344CB8AC3E}">
        <p14:creationId xmlns:p14="http://schemas.microsoft.com/office/powerpoint/2010/main" val="375309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76DC5">
              <a:alpha val="26000"/>
            </a:srgbClr>
          </a:solidFill>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20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a:solidFill>
            <a:srgbClr val="976DC5">
              <a:alpha val="26000"/>
            </a:srgbClr>
          </a:solidFill>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710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76DC5">
              <a:alpha val="26000"/>
            </a:srgbClr>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effectLst/>
              </a:defRPr>
            </a:lvl1pPr>
            <a:lvl2pPr>
              <a:defRPr sz="2800">
                <a:solidFill>
                  <a:srgbClr val="002060"/>
                </a:solidFill>
                <a:effectLst/>
                <a:latin typeface="Times New Roman" pitchFamily="18" charset="0"/>
                <a:cs typeface="Times New Roman" pitchFamily="18" charset="0"/>
              </a:defRPr>
            </a:lvl2pPr>
            <a:lvl3pPr>
              <a:defRPr sz="2800">
                <a:solidFill>
                  <a:srgbClr val="002060"/>
                </a:solidFill>
                <a:effectLst/>
                <a:latin typeface="Times New Roman" pitchFamily="18" charset="0"/>
                <a:cs typeface="Times New Roman" pitchFamily="18" charset="0"/>
              </a:defRPr>
            </a:lvl3pPr>
            <a:lvl4pPr>
              <a:defRPr sz="2800">
                <a:solidFill>
                  <a:srgbClr val="002060"/>
                </a:solidFill>
                <a:effectLst/>
                <a:latin typeface="Times New Roman" pitchFamily="18" charset="0"/>
                <a:cs typeface="Times New Roman" pitchFamily="18" charset="0"/>
              </a:defRPr>
            </a:lvl4pPr>
            <a:lvl5pPr>
              <a:defRPr sz="2800">
                <a:solidFill>
                  <a:srgbClr val="002060"/>
                </a:solidFill>
                <a:effectLst/>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260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solidFill>
            <a:srgbClr val="976DC5">
              <a:alpha val="26000"/>
            </a:srgbClr>
          </a:solidFill>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051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76DC5">
              <a:alpha val="26000"/>
            </a:srgbClr>
          </a:solidFill>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3200">
                <a:effectLst/>
              </a:defRPr>
            </a:lvl1pPr>
            <a:lvl2pPr>
              <a:defRPr sz="3200">
                <a:effectLst/>
              </a:defRPr>
            </a:lvl2pPr>
            <a:lvl3pPr>
              <a:defRPr sz="3200">
                <a:effectLst/>
              </a:defRPr>
            </a:lvl3pPr>
            <a:lvl4pPr>
              <a:defRPr sz="3200">
                <a:effectLst/>
              </a:defRPr>
            </a:lvl4pPr>
            <a:lvl5pPr>
              <a:defRPr sz="32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30725"/>
          </a:xfrm>
        </p:spPr>
        <p:txBody>
          <a:bodyPr/>
          <a:lstStyle>
            <a:lvl1pPr>
              <a:defRPr sz="3200">
                <a:effectLst/>
              </a:defRPr>
            </a:lvl1pPr>
            <a:lvl2pPr>
              <a:defRPr sz="3200">
                <a:effectLst/>
              </a:defRPr>
            </a:lvl2pPr>
            <a:lvl3pPr>
              <a:defRPr sz="3200">
                <a:effectLst/>
              </a:defRPr>
            </a:lvl3pPr>
            <a:lvl4pPr>
              <a:defRPr sz="3200">
                <a:effectLst/>
              </a:defRPr>
            </a:lvl4pPr>
            <a:lvl5pPr>
              <a:defRPr sz="32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180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976DC5">
              <a:alpha val="26000"/>
            </a:srgbClr>
          </a:solidFill>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664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76DC5">
              <a:alpha val="26000"/>
            </a:srgbClr>
          </a:solidFill>
        </p:spPr>
        <p:txBody>
          <a:bodyPr/>
          <a:lstStyle/>
          <a:p>
            <a:r>
              <a:rPr lang="en-US" smtClean="0"/>
              <a:t>Click to edit Master title style</a:t>
            </a:r>
            <a:endParaRPr lang="en-US"/>
          </a:p>
        </p:txBody>
      </p:sp>
    </p:spTree>
    <p:extLst>
      <p:ext uri="{BB962C8B-B14F-4D97-AF65-F5344CB8AC3E}">
        <p14:creationId xmlns:p14="http://schemas.microsoft.com/office/powerpoint/2010/main" val="353009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9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976DC5">
              <a:alpha val="26000"/>
            </a:srgbClr>
          </a:solidFill>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068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rgbClr val="976DC5">
              <a:alpha val="26000"/>
            </a:srgbClr>
          </a:solidFill>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716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8"/>
          <p:cNvSpPr>
            <a:spLocks noGrp="1" noChangeArrowheads="1"/>
          </p:cNvSpPr>
          <p:nvPr>
            <p:ph type="title"/>
          </p:nvPr>
        </p:nvSpPr>
        <p:spPr bwMode="auto">
          <a:xfrm>
            <a:off x="457200" y="277813"/>
            <a:ext cx="8229600" cy="1139825"/>
          </a:xfrm>
          <a:prstGeom prst="rect">
            <a:avLst/>
          </a:prstGeom>
          <a:solidFill>
            <a:srgbClr val="976DC5">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4507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US" smtClean="0"/>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Times New Roman" pitchFamily="18" charset="0"/>
        </a:defRPr>
      </a:lvl2pPr>
      <a:lvl3pPr algn="ctr" rtl="0" eaLnBrk="0" fontAlgn="base" hangingPunct="0">
        <a:spcBef>
          <a:spcPct val="0"/>
        </a:spcBef>
        <a:spcAft>
          <a:spcPct val="0"/>
        </a:spcAft>
        <a:defRPr sz="4000" b="1">
          <a:solidFill>
            <a:srgbClr val="000000"/>
          </a:solidFill>
          <a:latin typeface="Times New Roman" pitchFamily="18" charset="0"/>
        </a:defRPr>
      </a:lvl3pPr>
      <a:lvl4pPr algn="ctr" rtl="0" eaLnBrk="0" fontAlgn="base" hangingPunct="0">
        <a:spcBef>
          <a:spcPct val="0"/>
        </a:spcBef>
        <a:spcAft>
          <a:spcPct val="0"/>
        </a:spcAft>
        <a:defRPr sz="4000" b="1">
          <a:solidFill>
            <a:srgbClr val="000000"/>
          </a:solidFill>
          <a:latin typeface="Times New Roman" pitchFamily="18" charset="0"/>
        </a:defRPr>
      </a:lvl4pPr>
      <a:lvl5pPr algn="ctr" rtl="0" eaLnBrk="0" fontAlgn="base" hangingPunct="0">
        <a:spcBef>
          <a:spcPct val="0"/>
        </a:spcBef>
        <a:spcAft>
          <a:spcPct val="0"/>
        </a:spcAft>
        <a:defRPr sz="4000" b="1">
          <a:solidFill>
            <a:srgbClr val="000000"/>
          </a:solidFill>
          <a:latin typeface="Times New Roman" pitchFamily="18" charset="0"/>
        </a:defRPr>
      </a:lvl5pPr>
      <a:lvl6pPr marL="457200" algn="ctr" rtl="0" fontAlgn="base">
        <a:spcBef>
          <a:spcPct val="0"/>
        </a:spcBef>
        <a:spcAft>
          <a:spcPct val="0"/>
        </a:spcAft>
        <a:defRPr sz="4000" b="1">
          <a:solidFill>
            <a:srgbClr val="000000"/>
          </a:solidFill>
          <a:latin typeface="Times New Roman" pitchFamily="18" charset="0"/>
        </a:defRPr>
      </a:lvl6pPr>
      <a:lvl7pPr marL="914400" algn="ctr" rtl="0" fontAlgn="base">
        <a:spcBef>
          <a:spcPct val="0"/>
        </a:spcBef>
        <a:spcAft>
          <a:spcPct val="0"/>
        </a:spcAft>
        <a:defRPr sz="4000" b="1">
          <a:solidFill>
            <a:srgbClr val="000000"/>
          </a:solidFill>
          <a:latin typeface="Times New Roman" pitchFamily="18" charset="0"/>
        </a:defRPr>
      </a:lvl7pPr>
      <a:lvl8pPr marL="1371600" algn="ctr" rtl="0" fontAlgn="base">
        <a:spcBef>
          <a:spcPct val="0"/>
        </a:spcBef>
        <a:spcAft>
          <a:spcPct val="0"/>
        </a:spcAft>
        <a:defRPr sz="4000" b="1">
          <a:solidFill>
            <a:srgbClr val="000000"/>
          </a:solidFill>
          <a:latin typeface="Times New Roman" pitchFamily="18" charset="0"/>
        </a:defRPr>
      </a:lvl8pPr>
      <a:lvl9pPr marL="1828800" algn="ctr" rtl="0" fontAlgn="base">
        <a:spcBef>
          <a:spcPct val="0"/>
        </a:spcBef>
        <a:spcAft>
          <a:spcPct val="0"/>
        </a:spcAft>
        <a:defRPr sz="4000" b="1">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Clr>
          <a:srgbClr val="976DC5"/>
        </a:buClr>
        <a:buFont typeface="Times New Roman" panose="02020603050405020304" pitchFamily="18" charset="0"/>
        <a:buChar char="►"/>
        <a:defRPr sz="2800">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Verdana" pitchFamily="34" charset="0"/>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u"/>
        <a:defRPr sz="2400">
          <a:solidFill>
            <a:schemeClr val="tx1"/>
          </a:solidFill>
          <a:effectLst>
            <a:outerShdw blurRad="38100" dist="38100" dir="2700000" algn="tl">
              <a:srgbClr val="C0C0C0"/>
            </a:outerShdw>
          </a:effectLst>
          <a:latin typeface="Verdana" pitchFamily="34" charset="0"/>
        </a:defRPr>
      </a:lvl3pPr>
      <a:lvl4pPr marL="16002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C0C0C0"/>
            </a:outerShdw>
          </a:effectLst>
          <a:latin typeface="Verdana" pitchFamily="34" charset="0"/>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u"/>
        <a:defRPr sz="2000">
          <a:solidFill>
            <a:schemeClr val="tx1"/>
          </a:solidFill>
          <a:effectLst>
            <a:outerShdw blurRad="38100" dist="38100" dir="2700000" algn="tl">
              <a:srgbClr val="C0C0C0"/>
            </a:outerShdw>
          </a:effectLst>
          <a:latin typeface="Verdana" pitchFamily="34" charset="0"/>
        </a:defRPr>
      </a:lvl5pPr>
      <a:lvl6pPr marL="2514600" indent="-228600" algn="l" rtl="0" fontAlgn="base">
        <a:spcBef>
          <a:spcPct val="20000"/>
        </a:spcBef>
        <a:spcAft>
          <a:spcPct val="0"/>
        </a:spcAft>
        <a:buClr>
          <a:schemeClr val="hlink"/>
        </a:buClr>
        <a:buFont typeface="Wingdings" pitchFamily="2" charset="2"/>
        <a:buChar char="u"/>
        <a:defRPr sz="2000">
          <a:solidFill>
            <a:schemeClr val="tx1"/>
          </a:solidFill>
          <a:effectLst>
            <a:outerShdw blurRad="38100" dist="38100" dir="2700000" algn="tl">
              <a:srgbClr val="C0C0C0"/>
            </a:outerShdw>
          </a:effectLst>
          <a:latin typeface="Verdana" pitchFamily="34" charset="0"/>
        </a:defRPr>
      </a:lvl6pPr>
      <a:lvl7pPr marL="2971800" indent="-228600" algn="l" rtl="0" fontAlgn="base">
        <a:spcBef>
          <a:spcPct val="20000"/>
        </a:spcBef>
        <a:spcAft>
          <a:spcPct val="0"/>
        </a:spcAft>
        <a:buClr>
          <a:schemeClr val="hlink"/>
        </a:buClr>
        <a:buFont typeface="Wingdings" pitchFamily="2" charset="2"/>
        <a:buChar char="u"/>
        <a:defRPr sz="2000">
          <a:solidFill>
            <a:schemeClr val="tx1"/>
          </a:solidFill>
          <a:effectLst>
            <a:outerShdw blurRad="38100" dist="38100" dir="2700000" algn="tl">
              <a:srgbClr val="C0C0C0"/>
            </a:outerShdw>
          </a:effectLst>
          <a:latin typeface="Verdana" pitchFamily="34" charset="0"/>
        </a:defRPr>
      </a:lvl7pPr>
      <a:lvl8pPr marL="3429000" indent="-228600" algn="l" rtl="0" fontAlgn="base">
        <a:spcBef>
          <a:spcPct val="20000"/>
        </a:spcBef>
        <a:spcAft>
          <a:spcPct val="0"/>
        </a:spcAft>
        <a:buClr>
          <a:schemeClr val="hlink"/>
        </a:buClr>
        <a:buFont typeface="Wingdings" pitchFamily="2" charset="2"/>
        <a:buChar char="u"/>
        <a:defRPr sz="2000">
          <a:solidFill>
            <a:schemeClr val="tx1"/>
          </a:solidFill>
          <a:effectLst>
            <a:outerShdw blurRad="38100" dist="38100" dir="2700000" algn="tl">
              <a:srgbClr val="C0C0C0"/>
            </a:outerShdw>
          </a:effectLst>
          <a:latin typeface="Verdana" pitchFamily="34" charset="0"/>
        </a:defRPr>
      </a:lvl8pPr>
      <a:lvl9pPr marL="3886200" indent="-228600" algn="l" rtl="0" fontAlgn="base">
        <a:spcBef>
          <a:spcPct val="20000"/>
        </a:spcBef>
        <a:spcAft>
          <a:spcPct val="0"/>
        </a:spcAft>
        <a:buClr>
          <a:schemeClr val="hlink"/>
        </a:buClr>
        <a:buFont typeface="Wingdings" pitchFamily="2" charset="2"/>
        <a:buChar char="u"/>
        <a:defRPr sz="2000">
          <a:solidFill>
            <a:schemeClr val="tx1"/>
          </a:solidFill>
          <a:effectLst>
            <a:outerShdw blurRad="38100" dist="38100" dir="2700000" algn="tl">
              <a:srgbClr val="C0C0C0"/>
            </a:outerShdw>
          </a:effectLst>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2590800"/>
            <a:ext cx="7772400" cy="1062038"/>
          </a:xfrm>
          <a:solidFill>
            <a:srgbClr val="976DC5">
              <a:alpha val="47058"/>
            </a:srgbClr>
          </a:solidFill>
          <a:ln>
            <a:solidFill>
              <a:schemeClr val="tx1"/>
            </a:solidFill>
            <a:miter lim="800000"/>
            <a:headEnd/>
            <a:tailEnd/>
          </a:ln>
        </p:spPr>
        <p:txBody>
          <a:bodyPr/>
          <a:lstStyle/>
          <a:p>
            <a:pPr eaLnBrk="1" hangingPunct="1"/>
            <a:r>
              <a:rPr lang="en-US" altLang="en-US" sz="6400" smtClean="0">
                <a:solidFill>
                  <a:srgbClr val="000000"/>
                </a:solidFill>
              </a:rPr>
              <a:t>Chapter Three</a:t>
            </a:r>
          </a:p>
        </p:txBody>
      </p:sp>
      <p:sp>
        <p:nvSpPr>
          <p:cNvPr id="4099" name="Rectangle 3"/>
          <p:cNvSpPr>
            <a:spLocks noGrp="1" noChangeArrowheads="1"/>
          </p:cNvSpPr>
          <p:nvPr>
            <p:ph type="subTitle" idx="1"/>
          </p:nvPr>
        </p:nvSpPr>
        <p:spPr>
          <a:xfrm>
            <a:off x="1447800" y="3505200"/>
            <a:ext cx="6400800" cy="990600"/>
          </a:xfrm>
        </p:spPr>
        <p:txBody>
          <a:bodyPr/>
          <a:lstStyle/>
          <a:p>
            <a:pPr eaLnBrk="1" hangingPunct="1">
              <a:buFont typeface="Times New Roman" panose="02020603050405020304" pitchFamily="18" charset="0"/>
              <a:buNone/>
            </a:pPr>
            <a:r>
              <a:rPr lang="en-US" altLang="en-US" sz="4800" b="1" smtClean="0"/>
              <a:t>Ionic Compounds</a:t>
            </a:r>
          </a:p>
        </p:txBody>
      </p:sp>
      <p:sp>
        <p:nvSpPr>
          <p:cNvPr id="4100" name="Rectangle 8"/>
          <p:cNvSpPr>
            <a:spLocks noChangeArrowheads="1"/>
          </p:cNvSpPr>
          <p:nvPr/>
        </p:nvSpPr>
        <p:spPr bwMode="auto">
          <a:xfrm>
            <a:off x="1371600" y="304800"/>
            <a:ext cx="64008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976DC5"/>
              </a:buClr>
              <a:buFont typeface="Times New Roman" panose="02020603050405020304" pitchFamily="18" charset="0"/>
              <a:buChar char="►"/>
              <a:defRPr sz="2800">
                <a:solidFill>
                  <a:srgbClr val="000000"/>
                </a:solidFill>
                <a:latin typeface="Times New Roman" panose="02020603050405020304" pitchFamily="18"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buClr>
                <a:schemeClr val="hlink"/>
              </a:buClr>
              <a:buSzPct val="70000"/>
              <a:buFontTx/>
              <a:buNone/>
            </a:pPr>
            <a:r>
              <a:rPr lang="en-US" altLang="en-US" sz="3200" b="1"/>
              <a:t>Fundamentals of General, Organic and Biological Chemistry </a:t>
            </a:r>
          </a:p>
          <a:p>
            <a:pPr algn="ctr" eaLnBrk="1" hangingPunct="1">
              <a:buClr>
                <a:schemeClr val="hlink"/>
              </a:buClr>
              <a:buSzPct val="70000"/>
              <a:buFontTx/>
              <a:buNone/>
            </a:pPr>
            <a:r>
              <a:rPr lang="en-US" altLang="en-US" sz="3200" b="1"/>
              <a:t>7th Edition</a:t>
            </a:r>
          </a:p>
        </p:txBody>
      </p:sp>
      <p:sp>
        <p:nvSpPr>
          <p:cNvPr id="4101" name="Rectangle 9"/>
          <p:cNvSpPr>
            <a:spLocks noChangeArrowheads="1"/>
          </p:cNvSpPr>
          <p:nvPr/>
        </p:nvSpPr>
        <p:spPr bwMode="auto">
          <a:xfrm>
            <a:off x="2286000" y="5334000"/>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976DC5"/>
              </a:buClr>
              <a:buFont typeface="Times New Roman" panose="02020603050405020304" pitchFamily="18" charset="0"/>
              <a:buChar char="►"/>
              <a:defRPr sz="2800">
                <a:solidFill>
                  <a:srgbClr val="000000"/>
                </a:solidFill>
                <a:latin typeface="Times New Roman" panose="02020603050405020304" pitchFamily="18"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buClr>
                <a:schemeClr val="hlink"/>
              </a:buClr>
              <a:buSzPct val="70000"/>
              <a:buFontTx/>
              <a:buNone/>
            </a:pPr>
            <a:r>
              <a:rPr lang="en-US" altLang="en-US" sz="2000"/>
              <a:t>James E. Mayhugh</a:t>
            </a:r>
          </a:p>
          <a:p>
            <a:pPr algn="ctr" eaLnBrk="1" hangingPunct="1">
              <a:buClr>
                <a:schemeClr val="hlink"/>
              </a:buClr>
              <a:buSzPct val="70000"/>
              <a:buFontTx/>
              <a:buNone/>
            </a:pPr>
            <a:r>
              <a:rPr lang="en-US" altLang="en-US" sz="2000">
                <a:cs typeface="Times New Roman" panose="02020603050405020304" pitchFamily="18" charset="0"/>
              </a:rPr>
              <a:t>Copyright © 2010 Pearson Education,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1295400"/>
          </a:xfrm>
          <a:solidFill>
            <a:srgbClr val="976DC5">
              <a:alpha val="25882"/>
            </a:srgbClr>
          </a:solidFill>
        </p:spPr>
        <p:txBody>
          <a:bodyPr/>
          <a:lstStyle/>
          <a:p>
            <a:pPr eaLnBrk="1" hangingPunct="1"/>
            <a:r>
              <a:rPr lang="en-US" altLang="en-US" smtClean="0"/>
              <a:t>3.2 Periodic Properties Of Elements</a:t>
            </a:r>
          </a:p>
        </p:txBody>
      </p:sp>
      <p:sp>
        <p:nvSpPr>
          <p:cNvPr id="15363" name="Rectangle 4"/>
          <p:cNvSpPr>
            <a:spLocks noGrp="1" noChangeArrowheads="1"/>
          </p:cNvSpPr>
          <p:nvPr>
            <p:ph type="body" idx="1"/>
          </p:nvPr>
        </p:nvSpPr>
        <p:spPr>
          <a:xfrm>
            <a:off x="457200" y="1676400"/>
            <a:ext cx="8229600" cy="4454525"/>
          </a:xfrm>
        </p:spPr>
        <p:txBody>
          <a:bodyPr/>
          <a:lstStyle/>
          <a:p>
            <a:pPr marL="463550" indent="-463550" eaLnBrk="1" hangingPunct="1"/>
            <a:r>
              <a:rPr lang="en-US" altLang="en-US" sz="3200" dirty="0" smtClean="0"/>
              <a:t>Some atom properties that change predictably on the periodic table :</a:t>
            </a:r>
          </a:p>
          <a:p>
            <a:pPr marL="863600" lvl="1" indent="-463550" eaLnBrk="1" hangingPunct="1"/>
            <a:r>
              <a:rPr lang="en-US" altLang="en-US" dirty="0" smtClean="0">
                <a:solidFill>
                  <a:srgbClr val="000000"/>
                </a:solidFill>
              </a:rPr>
              <a:t>Sizes of atoms</a:t>
            </a:r>
          </a:p>
          <a:p>
            <a:pPr marL="863600" lvl="1" indent="-463550" eaLnBrk="1" hangingPunct="1"/>
            <a:r>
              <a:rPr lang="en-US" altLang="en-US" dirty="0" smtClean="0">
                <a:solidFill>
                  <a:srgbClr val="000000"/>
                </a:solidFill>
              </a:rPr>
              <a:t>How readily atoms lose electrons</a:t>
            </a:r>
          </a:p>
          <a:p>
            <a:pPr marL="863600" lvl="1" indent="-463550" eaLnBrk="1" hangingPunct="1"/>
            <a:r>
              <a:rPr lang="en-US" altLang="en-US" dirty="0" smtClean="0">
                <a:solidFill>
                  <a:srgbClr val="000000"/>
                </a:solidFill>
              </a:rPr>
              <a:t>How readily atoms gain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body" idx="1"/>
          </p:nvPr>
        </p:nvSpPr>
        <p:spPr>
          <a:xfrm>
            <a:off x="457200" y="457200"/>
            <a:ext cx="8229600" cy="4454525"/>
          </a:xfrm>
        </p:spPr>
        <p:txBody>
          <a:bodyPr/>
          <a:lstStyle/>
          <a:p>
            <a:pPr marL="463550" indent="-463550" eaLnBrk="1" hangingPunct="1"/>
            <a:r>
              <a:rPr lang="en-US" altLang="en-US" sz="3200" b="1" dirty="0" smtClean="0"/>
              <a:t>All three of those properties depend on how strongly attracted an atom’s </a:t>
            </a:r>
            <a:r>
              <a:rPr lang="en-US" altLang="en-US" sz="3200" b="1" u="sng" dirty="0" smtClean="0"/>
              <a:t>valence</a:t>
            </a:r>
            <a:r>
              <a:rPr lang="en-US" altLang="en-US" sz="3200" b="1" dirty="0" smtClean="0"/>
              <a:t> electrons are to its positive nucleus.</a:t>
            </a:r>
          </a:p>
          <a:p>
            <a:pPr marL="463550" indent="-463550" eaLnBrk="1" hangingPunct="1"/>
            <a:r>
              <a:rPr lang="en-US" altLang="en-US" sz="3200" dirty="0" smtClean="0"/>
              <a:t>The amount of nucleus / valence electron attraction depends on 2 factors:</a:t>
            </a:r>
          </a:p>
          <a:p>
            <a:pPr marL="863600" lvl="1" indent="-463550" eaLnBrk="1" hangingPunct="1"/>
            <a:r>
              <a:rPr lang="en-US" altLang="en-US" dirty="0" smtClean="0">
                <a:solidFill>
                  <a:srgbClr val="000000"/>
                </a:solidFill>
              </a:rPr>
              <a:t>In order of priority:</a:t>
            </a:r>
          </a:p>
          <a:p>
            <a:pPr marL="863600" lvl="1" indent="-463550" eaLnBrk="1" hangingPunct="1"/>
            <a:endParaRPr lang="en-US" altLang="en-US" b="1"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body" idx="1"/>
          </p:nvPr>
        </p:nvSpPr>
        <p:spPr>
          <a:xfrm>
            <a:off x="381000" y="304800"/>
            <a:ext cx="8229600" cy="4454525"/>
          </a:xfrm>
        </p:spPr>
        <p:txBody>
          <a:bodyPr/>
          <a:lstStyle/>
          <a:p>
            <a:pPr marL="800100" lvl="2" indent="0" eaLnBrk="1" hangingPunct="1">
              <a:buNone/>
            </a:pPr>
            <a:r>
              <a:rPr lang="en-US" altLang="en-US" dirty="0" smtClean="0">
                <a:solidFill>
                  <a:srgbClr val="000000"/>
                </a:solidFill>
              </a:rPr>
              <a:t>First Priority:</a:t>
            </a:r>
          </a:p>
          <a:p>
            <a:pPr marL="800100" lvl="2" indent="0" eaLnBrk="1" hangingPunct="1">
              <a:buNone/>
            </a:pPr>
            <a:r>
              <a:rPr lang="en-US" altLang="en-US" b="1" dirty="0" smtClean="0">
                <a:solidFill>
                  <a:srgbClr val="000000"/>
                </a:solidFill>
              </a:rPr>
              <a:t>The energy level the valence electrons are in</a:t>
            </a:r>
          </a:p>
          <a:p>
            <a:pPr marL="800100" lvl="2" indent="0" eaLnBrk="1" hangingPunct="1">
              <a:buNone/>
            </a:pPr>
            <a:r>
              <a:rPr lang="en-US" altLang="en-US" dirty="0" smtClean="0">
                <a:solidFill>
                  <a:srgbClr val="000000"/>
                </a:solidFill>
              </a:rPr>
              <a:t>The </a:t>
            </a:r>
            <a:r>
              <a:rPr lang="en-US" altLang="en-US" b="1" dirty="0" smtClean="0">
                <a:solidFill>
                  <a:srgbClr val="000000"/>
                </a:solidFill>
              </a:rPr>
              <a:t>smaller the energy level</a:t>
            </a:r>
            <a:r>
              <a:rPr lang="en-US" altLang="en-US" dirty="0" smtClean="0">
                <a:solidFill>
                  <a:srgbClr val="000000"/>
                </a:solidFill>
              </a:rPr>
              <a:t>…</a:t>
            </a:r>
          </a:p>
          <a:p>
            <a:pPr marL="800100" lvl="2" indent="0" eaLnBrk="1" hangingPunct="1">
              <a:buNone/>
            </a:pPr>
            <a:r>
              <a:rPr lang="en-US" altLang="en-US" dirty="0" smtClean="0">
                <a:solidFill>
                  <a:srgbClr val="000000"/>
                </a:solidFill>
              </a:rPr>
              <a:t>The </a:t>
            </a:r>
            <a:r>
              <a:rPr lang="en-US" altLang="en-US" b="1" dirty="0" smtClean="0">
                <a:solidFill>
                  <a:srgbClr val="000000"/>
                </a:solidFill>
              </a:rPr>
              <a:t>closer</a:t>
            </a:r>
            <a:r>
              <a:rPr lang="en-US" altLang="en-US" dirty="0" smtClean="0">
                <a:solidFill>
                  <a:srgbClr val="000000"/>
                </a:solidFill>
              </a:rPr>
              <a:t> the electrons are to the + nucleus…</a:t>
            </a:r>
          </a:p>
          <a:p>
            <a:pPr marL="800100" lvl="2" indent="0" eaLnBrk="1" hangingPunct="1">
              <a:buNone/>
            </a:pPr>
            <a:r>
              <a:rPr lang="en-US" altLang="en-US" dirty="0" smtClean="0">
                <a:solidFill>
                  <a:srgbClr val="000000"/>
                </a:solidFill>
              </a:rPr>
              <a:t>the </a:t>
            </a:r>
            <a:r>
              <a:rPr lang="en-US" altLang="en-US" b="1" dirty="0">
                <a:solidFill>
                  <a:srgbClr val="000000"/>
                </a:solidFill>
              </a:rPr>
              <a:t>more </a:t>
            </a:r>
            <a:r>
              <a:rPr lang="en-US" altLang="en-US" b="1" dirty="0" smtClean="0">
                <a:solidFill>
                  <a:srgbClr val="000000"/>
                </a:solidFill>
              </a:rPr>
              <a:t>tightly bound  </a:t>
            </a:r>
            <a:r>
              <a:rPr lang="en-US" altLang="en-US" dirty="0" smtClean="0">
                <a:solidFill>
                  <a:srgbClr val="000000"/>
                </a:solidFill>
              </a:rPr>
              <a:t>the electrons are to its nucleus</a:t>
            </a:r>
          </a:p>
          <a:p>
            <a:pPr marL="1257300" lvl="3" indent="0" eaLnBrk="1" hangingPunct="1">
              <a:buNone/>
            </a:pPr>
            <a:endParaRPr lang="en-US" altLang="en-US" dirty="0">
              <a:solidFill>
                <a:srgbClr val="000000"/>
              </a:solidFill>
            </a:endParaRPr>
          </a:p>
          <a:p>
            <a:pPr marL="1257300" lvl="3" indent="0" eaLnBrk="1" hangingPunct="1">
              <a:buNone/>
            </a:pPr>
            <a:r>
              <a:rPr lang="en-US" altLang="en-US" dirty="0" smtClean="0">
                <a:solidFill>
                  <a:srgbClr val="000000"/>
                </a:solidFill>
              </a:rPr>
              <a:t>But what if the atoms we’re comparing are in the same row and therefore are in the same valence shell?</a:t>
            </a:r>
          </a:p>
          <a:p>
            <a:pPr marL="863600" lvl="1" indent="-463550" eaLnBrk="1" hangingPunct="1"/>
            <a:endParaRPr lang="en-US" altLang="en-US" b="1"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body" idx="1"/>
          </p:nvPr>
        </p:nvSpPr>
        <p:spPr>
          <a:xfrm>
            <a:off x="381000" y="304800"/>
            <a:ext cx="8229600" cy="4454525"/>
          </a:xfrm>
        </p:spPr>
        <p:txBody>
          <a:bodyPr/>
          <a:lstStyle/>
          <a:p>
            <a:pPr marL="800100" lvl="2" indent="0" eaLnBrk="1" hangingPunct="1">
              <a:buNone/>
            </a:pPr>
            <a:r>
              <a:rPr lang="en-US" altLang="en-US" dirty="0" smtClean="0">
                <a:solidFill>
                  <a:srgbClr val="000000"/>
                </a:solidFill>
              </a:rPr>
              <a:t>Second Priority</a:t>
            </a:r>
            <a:r>
              <a:rPr lang="en-US" altLang="en-US" dirty="0">
                <a:solidFill>
                  <a:srgbClr val="000000"/>
                </a:solidFill>
              </a:rPr>
              <a:t> </a:t>
            </a:r>
            <a:r>
              <a:rPr lang="en-US" altLang="en-US" dirty="0" smtClean="0">
                <a:solidFill>
                  <a:srgbClr val="000000"/>
                </a:solidFill>
              </a:rPr>
              <a:t>(</a:t>
            </a:r>
            <a:r>
              <a:rPr lang="en-US" altLang="en-US" b="1" i="1" dirty="0" smtClean="0">
                <a:solidFill>
                  <a:srgbClr val="000000"/>
                </a:solidFill>
              </a:rPr>
              <a:t>ONLY</a:t>
            </a:r>
            <a:r>
              <a:rPr lang="en-US" altLang="en-US" dirty="0" smtClean="0">
                <a:solidFill>
                  <a:srgbClr val="000000"/>
                </a:solidFill>
              </a:rPr>
              <a:t> for atoms with valence electrons in the </a:t>
            </a:r>
            <a:r>
              <a:rPr lang="en-US" altLang="en-US" u="sng" dirty="0" smtClean="0">
                <a:solidFill>
                  <a:srgbClr val="000000"/>
                </a:solidFill>
              </a:rPr>
              <a:t>same</a:t>
            </a:r>
            <a:r>
              <a:rPr lang="en-US" altLang="en-US" dirty="0" smtClean="0">
                <a:solidFill>
                  <a:srgbClr val="000000"/>
                </a:solidFill>
              </a:rPr>
              <a:t> shell)</a:t>
            </a:r>
          </a:p>
          <a:p>
            <a:pPr marL="800100" lvl="2" indent="0" eaLnBrk="1" hangingPunct="1">
              <a:buNone/>
            </a:pPr>
            <a:r>
              <a:rPr lang="en-US" altLang="en-US" b="1" dirty="0" smtClean="0">
                <a:solidFill>
                  <a:srgbClr val="000000"/>
                </a:solidFill>
              </a:rPr>
              <a:t>How many protons there are</a:t>
            </a:r>
          </a:p>
          <a:p>
            <a:pPr marL="1257300" lvl="3" indent="0" eaLnBrk="1" hangingPunct="1">
              <a:buNone/>
            </a:pPr>
            <a:r>
              <a:rPr lang="en-US" altLang="en-US" dirty="0" smtClean="0">
                <a:solidFill>
                  <a:srgbClr val="000000"/>
                </a:solidFill>
              </a:rPr>
              <a:t>The </a:t>
            </a:r>
            <a:r>
              <a:rPr lang="en-US" altLang="en-US" b="1" dirty="0" smtClean="0">
                <a:solidFill>
                  <a:srgbClr val="000000"/>
                </a:solidFill>
              </a:rPr>
              <a:t>more protons</a:t>
            </a:r>
            <a:r>
              <a:rPr lang="en-US" altLang="en-US" dirty="0" smtClean="0">
                <a:solidFill>
                  <a:srgbClr val="000000"/>
                </a:solidFill>
              </a:rPr>
              <a:t>, the </a:t>
            </a:r>
            <a:r>
              <a:rPr lang="en-US" altLang="en-US" b="1" dirty="0" smtClean="0">
                <a:solidFill>
                  <a:srgbClr val="000000"/>
                </a:solidFill>
              </a:rPr>
              <a:t>more tightly the electrons are attracted </a:t>
            </a:r>
            <a:r>
              <a:rPr lang="en-US" altLang="en-US" dirty="0" smtClean="0">
                <a:solidFill>
                  <a:srgbClr val="000000"/>
                </a:solidFill>
              </a:rPr>
              <a:t>by the nucleus.</a:t>
            </a:r>
          </a:p>
          <a:p>
            <a:pPr marL="863600" lvl="1" indent="-463550" eaLnBrk="1" hangingPunct="1"/>
            <a:endParaRPr lang="en-US" altLang="en-US" b="1" dirty="0" smtClean="0">
              <a:solidFill>
                <a:srgbClr val="000000"/>
              </a:solidFill>
            </a:endParaRPr>
          </a:p>
        </p:txBody>
      </p:sp>
    </p:spTree>
    <p:extLst>
      <p:ext uri="{BB962C8B-B14F-4D97-AF65-F5344CB8AC3E}">
        <p14:creationId xmlns:p14="http://schemas.microsoft.com/office/powerpoint/2010/main" val="2766265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838200"/>
          </a:xfrm>
          <a:solidFill>
            <a:srgbClr val="976DC5">
              <a:alpha val="25882"/>
            </a:srgbClr>
          </a:solidFill>
        </p:spPr>
        <p:txBody>
          <a:bodyPr/>
          <a:lstStyle/>
          <a:p>
            <a:pPr eaLnBrk="1" hangingPunct="1"/>
            <a:r>
              <a:rPr lang="en-US" altLang="en-US" sz="3600" smtClean="0"/>
              <a:t>3.2 Definitions of the 3 Atom Properties</a:t>
            </a:r>
          </a:p>
        </p:txBody>
      </p:sp>
      <p:sp>
        <p:nvSpPr>
          <p:cNvPr id="15363" name="Rectangle 4"/>
          <p:cNvSpPr>
            <a:spLocks noGrp="1" noChangeArrowheads="1"/>
          </p:cNvSpPr>
          <p:nvPr>
            <p:ph type="body" idx="1"/>
          </p:nvPr>
        </p:nvSpPr>
        <p:spPr>
          <a:xfrm>
            <a:off x="304800" y="1524000"/>
            <a:ext cx="8229600" cy="4454525"/>
          </a:xfrm>
        </p:spPr>
        <p:txBody>
          <a:bodyPr/>
          <a:lstStyle/>
          <a:p>
            <a:pPr marL="463550" indent="-463550" eaLnBrk="1" hangingPunct="1"/>
            <a:r>
              <a:rPr lang="en-US" altLang="en-US" sz="3200" b="1" smtClean="0"/>
              <a:t>Atom Size (Atomic Radius):  </a:t>
            </a:r>
            <a:r>
              <a:rPr lang="en-US" altLang="en-US" sz="3200" smtClean="0"/>
              <a:t>The distance from the nucleus to the outer edge of the outermost electron orbital</a:t>
            </a:r>
          </a:p>
          <a:p>
            <a:pPr marL="463550" indent="-463550" eaLnBrk="1" hangingPunct="1"/>
            <a:r>
              <a:rPr lang="en-US" altLang="en-US" sz="3200" b="1" smtClean="0"/>
              <a:t>Ionization energy: </a:t>
            </a:r>
            <a:r>
              <a:rPr lang="en-US" altLang="en-US" sz="3200" smtClean="0"/>
              <a:t>The energy required to remove one electron from a single atom</a:t>
            </a:r>
          </a:p>
          <a:p>
            <a:pPr marL="463550" indent="-463550" eaLnBrk="1" hangingPunct="1"/>
            <a:r>
              <a:rPr lang="en-US" altLang="en-US" sz="3200" b="1" smtClean="0"/>
              <a:t>Electron affinity: </a:t>
            </a:r>
            <a:r>
              <a:rPr lang="en-US" altLang="en-US" sz="3200" smtClean="0"/>
              <a:t>The ability that an atom has for “stealing” an electron from another atom and adding it to its valence shell.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8229600" cy="1752600"/>
          </a:xfrm>
          <a:solidFill>
            <a:srgbClr val="976DC5">
              <a:alpha val="25882"/>
            </a:srgbClr>
          </a:solidFill>
        </p:spPr>
        <p:txBody>
          <a:bodyPr/>
          <a:lstStyle/>
          <a:p>
            <a:pPr eaLnBrk="1" hangingPunct="1"/>
            <a:r>
              <a:rPr lang="en-US" altLang="en-US" smtClean="0"/>
              <a:t>3.2 The Periodic TRENDS: </a:t>
            </a:r>
            <a:br>
              <a:rPr lang="en-US" altLang="en-US" smtClean="0"/>
            </a:br>
            <a:r>
              <a:rPr lang="en-US" altLang="en-US" i="1" smtClean="0"/>
              <a:t>Sizes of Atoms</a:t>
            </a:r>
            <a:endParaRPr lang="en-US" altLang="en-US" smtClean="0"/>
          </a:p>
        </p:txBody>
      </p:sp>
      <p:sp>
        <p:nvSpPr>
          <p:cNvPr id="133124" name="Rectangle 4"/>
          <p:cNvSpPr>
            <a:spLocks noGrp="1" noChangeArrowheads="1"/>
          </p:cNvSpPr>
          <p:nvPr>
            <p:ph type="body" idx="1"/>
          </p:nvPr>
        </p:nvSpPr>
        <p:spPr>
          <a:xfrm>
            <a:off x="457200" y="2362200"/>
            <a:ext cx="8229600" cy="3692525"/>
          </a:xfrm>
        </p:spPr>
        <p:txBody>
          <a:bodyPr/>
          <a:lstStyle/>
          <a:p>
            <a:pPr marL="463550" indent="-463550" eaLnBrk="1" hangingPunct="1">
              <a:defRPr/>
            </a:pPr>
            <a:r>
              <a:rPr lang="en-US" sz="4000" b="1" dirty="0" smtClean="0"/>
              <a:t>Across a period:</a:t>
            </a:r>
          </a:p>
          <a:p>
            <a:pPr marL="463550" lvl="1" indent="-463550" eaLnBrk="1" hangingPunct="1">
              <a:buClr>
                <a:srgbClr val="976DC5"/>
              </a:buClr>
              <a:buFontTx/>
              <a:buNone/>
              <a:defRPr/>
            </a:pPr>
            <a:r>
              <a:rPr lang="en-US" sz="4000" b="1" dirty="0" smtClean="0">
                <a:latin typeface="+mn-lt"/>
              </a:rPr>
              <a:t>        </a:t>
            </a:r>
            <a:r>
              <a:rPr lang="en-US" sz="4000" b="1" i="1" dirty="0" smtClean="0">
                <a:latin typeface="+mn-lt"/>
              </a:rPr>
              <a:t>Atoms get smaller!!</a:t>
            </a:r>
          </a:p>
          <a:p>
            <a:pPr marL="463550" indent="-463550" eaLnBrk="1" hangingPunct="1"/>
            <a:r>
              <a:rPr lang="en-US" sz="4000" b="1" i="1" dirty="0" smtClean="0">
                <a:latin typeface="+mn-lt"/>
              </a:rPr>
              <a:t> </a:t>
            </a:r>
            <a:r>
              <a:rPr lang="en-US" altLang="en-US" b="1" dirty="0"/>
              <a:t>As you go ACROSS a period:</a:t>
            </a:r>
          </a:p>
          <a:p>
            <a:pPr marL="863600" lvl="1" indent="-463550" eaLnBrk="1" hangingPunct="1"/>
            <a:r>
              <a:rPr lang="en-US" altLang="en-US" b="1" dirty="0">
                <a:solidFill>
                  <a:srgbClr val="000000"/>
                </a:solidFill>
              </a:rPr>
              <a:t>Electrons </a:t>
            </a:r>
            <a:r>
              <a:rPr lang="en-US" altLang="en-US" b="1" dirty="0" smtClean="0">
                <a:solidFill>
                  <a:srgbClr val="000000"/>
                </a:solidFill>
              </a:rPr>
              <a:t>become more and more attracted to </a:t>
            </a:r>
            <a:r>
              <a:rPr lang="en-US" altLang="en-US" b="1" dirty="0">
                <a:solidFill>
                  <a:srgbClr val="000000"/>
                </a:solidFill>
              </a:rPr>
              <a:t>the nucleus because </a:t>
            </a:r>
            <a:r>
              <a:rPr lang="en-US" altLang="en-US" b="1" dirty="0" smtClean="0">
                <a:solidFill>
                  <a:srgbClr val="000000"/>
                </a:solidFill>
              </a:rPr>
              <a:t>the next atom has one more proton in its nucleus</a:t>
            </a:r>
            <a:endParaRPr lang="en-US" alt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8229600" cy="1752600"/>
          </a:xfrm>
          <a:solidFill>
            <a:srgbClr val="976DC5">
              <a:alpha val="25882"/>
            </a:srgbClr>
          </a:solidFill>
        </p:spPr>
        <p:txBody>
          <a:bodyPr/>
          <a:lstStyle/>
          <a:p>
            <a:pPr eaLnBrk="1" hangingPunct="1"/>
            <a:r>
              <a:rPr lang="en-US" altLang="en-US" smtClean="0"/>
              <a:t>3.2 The Periodic TRENDS: </a:t>
            </a:r>
            <a:br>
              <a:rPr lang="en-US" altLang="en-US" smtClean="0"/>
            </a:br>
            <a:r>
              <a:rPr lang="en-US" altLang="en-US" i="1" smtClean="0"/>
              <a:t>Sizes of Atoms</a:t>
            </a:r>
            <a:endParaRPr lang="en-US" altLang="en-US" smtClean="0"/>
          </a:p>
        </p:txBody>
      </p:sp>
      <p:sp>
        <p:nvSpPr>
          <p:cNvPr id="133124" name="Rectangle 4"/>
          <p:cNvSpPr>
            <a:spLocks noGrp="1" noChangeArrowheads="1"/>
          </p:cNvSpPr>
          <p:nvPr>
            <p:ph type="body" idx="1"/>
          </p:nvPr>
        </p:nvSpPr>
        <p:spPr>
          <a:xfrm>
            <a:off x="457200" y="2362200"/>
            <a:ext cx="8229600" cy="3692525"/>
          </a:xfrm>
        </p:spPr>
        <p:txBody>
          <a:bodyPr/>
          <a:lstStyle/>
          <a:p>
            <a:pPr marL="463550" indent="-463550" eaLnBrk="1" hangingPunct="1">
              <a:defRPr/>
            </a:pPr>
            <a:r>
              <a:rPr lang="en-US" sz="4000" b="1" dirty="0" smtClean="0"/>
              <a:t>Down a group:</a:t>
            </a:r>
          </a:p>
          <a:p>
            <a:pPr marL="863600" lvl="1" indent="-463550" eaLnBrk="1" hangingPunct="1">
              <a:buFontTx/>
              <a:buNone/>
              <a:defRPr/>
            </a:pPr>
            <a:r>
              <a:rPr lang="en-US" sz="4000" b="1" dirty="0" smtClean="0">
                <a:latin typeface="+mn-lt"/>
              </a:rPr>
              <a:t>     </a:t>
            </a:r>
            <a:r>
              <a:rPr lang="en-US" sz="4000" b="1" i="1" dirty="0" smtClean="0">
                <a:latin typeface="+mn-lt"/>
              </a:rPr>
              <a:t>Atoms get larger</a:t>
            </a:r>
          </a:p>
          <a:p>
            <a:pPr marL="463550" indent="-463550" eaLnBrk="1" hangingPunct="1"/>
            <a:r>
              <a:rPr lang="en-US" altLang="en-US" b="1" dirty="0"/>
              <a:t>As you go </a:t>
            </a:r>
            <a:r>
              <a:rPr lang="en-US" altLang="en-US" b="1" dirty="0" smtClean="0"/>
              <a:t>down a group:</a:t>
            </a:r>
            <a:endParaRPr lang="en-US" altLang="en-US" b="1" dirty="0"/>
          </a:p>
          <a:p>
            <a:pPr marL="863600" lvl="1" indent="-463550" eaLnBrk="1" hangingPunct="1"/>
            <a:r>
              <a:rPr lang="en-US" altLang="en-US" b="1" dirty="0" smtClean="0">
                <a:solidFill>
                  <a:srgbClr val="000000"/>
                </a:solidFill>
              </a:rPr>
              <a:t>The valence shell increases by 1 for each row, and orbitals in higher energy levels are larger than those in lower levels.</a:t>
            </a:r>
            <a:endParaRPr lang="en-US" altLang="en-US" b="1" dirty="0">
              <a:solidFill>
                <a:srgbClr val="000000"/>
              </a:solidFill>
            </a:endParaRPr>
          </a:p>
          <a:p>
            <a:pPr marL="863600" lvl="1" indent="-463550" eaLnBrk="1" hangingPunct="1">
              <a:buFontTx/>
              <a:buNone/>
              <a:defRPr/>
            </a:pPr>
            <a:endParaRPr lang="en-US" b="1" dirty="0" smtClean="0"/>
          </a:p>
        </p:txBody>
      </p:sp>
    </p:spTree>
    <p:extLst>
      <p:ext uri="{BB962C8B-B14F-4D97-AF65-F5344CB8AC3E}">
        <p14:creationId xmlns:p14="http://schemas.microsoft.com/office/powerpoint/2010/main" val="2570609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1676400"/>
            <a:ext cx="2209800" cy="3124200"/>
          </a:xfrm>
          <a:solidFill>
            <a:srgbClr val="976DC5">
              <a:alpha val="25882"/>
            </a:srgbClr>
          </a:solidFill>
        </p:spPr>
        <p:txBody>
          <a:bodyPr/>
          <a:lstStyle/>
          <a:p>
            <a:pPr algn="l" eaLnBrk="1" hangingPunct="1"/>
            <a:r>
              <a:rPr lang="en-US" altLang="en-US" smtClean="0"/>
              <a:t>Atomic Radii for Selected Atoms</a:t>
            </a:r>
          </a:p>
        </p:txBody>
      </p:sp>
      <p:pic>
        <p:nvPicPr>
          <p:cNvPr id="22531" name="Picture 5" descr="ch07_61"/>
          <p:cNvPicPr>
            <a:picLocks noChangeAspect="1" noChangeArrowheads="1"/>
          </p:cNvPicPr>
          <p:nvPr/>
        </p:nvPicPr>
        <p:blipFill>
          <a:blip r:embed="rId3">
            <a:extLst>
              <a:ext uri="{28A0092B-C50C-407E-A947-70E740481C1C}">
                <a14:useLocalDpi xmlns:a14="http://schemas.microsoft.com/office/drawing/2010/main" val="0"/>
              </a:ext>
            </a:extLst>
          </a:blip>
          <a:srcRect t="22620"/>
          <a:stretch>
            <a:fillRect/>
          </a:stretch>
        </p:blipFill>
        <p:spPr bwMode="auto">
          <a:xfrm>
            <a:off x="2514600" y="606425"/>
            <a:ext cx="6248400" cy="602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229600" cy="1143000"/>
          </a:xfrm>
          <a:solidFill>
            <a:srgbClr val="976DC5">
              <a:alpha val="25882"/>
            </a:srgbClr>
          </a:solidFill>
        </p:spPr>
        <p:txBody>
          <a:bodyPr/>
          <a:lstStyle/>
          <a:p>
            <a:pPr eaLnBrk="1" hangingPunct="1"/>
            <a:r>
              <a:rPr lang="en-US" altLang="en-US" smtClean="0"/>
              <a:t>3.2 The Periodic TRENDS: </a:t>
            </a:r>
            <a:br>
              <a:rPr lang="en-US" altLang="en-US" smtClean="0"/>
            </a:br>
            <a:r>
              <a:rPr lang="en-US" altLang="en-US" i="1" smtClean="0"/>
              <a:t>Ionization Energy</a:t>
            </a:r>
            <a:endParaRPr lang="en-US" altLang="en-US" smtClean="0"/>
          </a:p>
        </p:txBody>
      </p:sp>
      <p:sp>
        <p:nvSpPr>
          <p:cNvPr id="133124" name="Rectangle 4"/>
          <p:cNvSpPr>
            <a:spLocks noGrp="1" noChangeArrowheads="1"/>
          </p:cNvSpPr>
          <p:nvPr>
            <p:ph type="body" idx="1"/>
          </p:nvPr>
        </p:nvSpPr>
        <p:spPr>
          <a:xfrm>
            <a:off x="457200" y="1752600"/>
            <a:ext cx="8229600" cy="3692525"/>
          </a:xfrm>
        </p:spPr>
        <p:txBody>
          <a:bodyPr/>
          <a:lstStyle/>
          <a:p>
            <a:pPr marL="463550" indent="-463550" eaLnBrk="1" hangingPunct="1">
              <a:defRPr/>
            </a:pPr>
            <a:r>
              <a:rPr lang="en-US" sz="3600" b="1" dirty="0" smtClean="0"/>
              <a:t>Across a period:</a:t>
            </a:r>
          </a:p>
          <a:p>
            <a:pPr marL="463550" lvl="1" indent="-463550" eaLnBrk="1" hangingPunct="1">
              <a:buClr>
                <a:srgbClr val="976DC5"/>
              </a:buClr>
              <a:buFontTx/>
              <a:buNone/>
              <a:defRPr/>
            </a:pPr>
            <a:r>
              <a:rPr lang="en-US" sz="3600" b="1" dirty="0" smtClean="0">
                <a:latin typeface="+mn-lt"/>
              </a:rPr>
              <a:t>        It takes MORE energy to remove a  </a:t>
            </a:r>
          </a:p>
          <a:p>
            <a:pPr marL="463550" lvl="1" indent="-463550" eaLnBrk="1" hangingPunct="1">
              <a:buClr>
                <a:srgbClr val="976DC5"/>
              </a:buClr>
              <a:buFontTx/>
              <a:buNone/>
              <a:defRPr/>
            </a:pPr>
            <a:r>
              <a:rPr lang="en-US" sz="3600" b="1" dirty="0" smtClean="0">
                <a:latin typeface="+mn-lt"/>
              </a:rPr>
              <a:t>        valence electron (I.E. gets greater)</a:t>
            </a:r>
          </a:p>
          <a:p>
            <a:pPr marL="463550" indent="-463550" eaLnBrk="1" hangingPunct="1"/>
            <a:r>
              <a:rPr lang="en-US" altLang="en-US" b="1" dirty="0"/>
              <a:t>As you go ACROSS a period:</a:t>
            </a:r>
          </a:p>
          <a:p>
            <a:pPr marL="863600" lvl="1" indent="-463550" eaLnBrk="1" hangingPunct="1"/>
            <a:r>
              <a:rPr lang="en-US" altLang="en-US" b="1" dirty="0">
                <a:solidFill>
                  <a:srgbClr val="000000"/>
                </a:solidFill>
              </a:rPr>
              <a:t>Electrons become more and more attracted to the nucleus because the next atom has one more proton in its </a:t>
            </a:r>
            <a:r>
              <a:rPr lang="en-US" altLang="en-US" b="1" dirty="0" smtClean="0">
                <a:solidFill>
                  <a:srgbClr val="000000"/>
                </a:solidFill>
              </a:rPr>
              <a:t>nucleus, so they are harder to pull off.</a:t>
            </a:r>
            <a:endParaRPr lang="en-US" altLang="en-US" b="1" dirty="0">
              <a:solidFill>
                <a:srgbClr val="000000"/>
              </a:solidFill>
            </a:endParaRPr>
          </a:p>
          <a:p>
            <a:pPr marL="863600" lvl="1" indent="-463550" eaLnBrk="1" hangingPunct="1">
              <a:buFontTx/>
              <a:buNone/>
              <a:defRPr/>
            </a:pPr>
            <a:endParaRPr lang="en-US" b="1"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143000"/>
          </a:xfrm>
          <a:solidFill>
            <a:srgbClr val="976DC5">
              <a:alpha val="25882"/>
            </a:srgbClr>
          </a:solidFill>
        </p:spPr>
        <p:txBody>
          <a:bodyPr/>
          <a:lstStyle/>
          <a:p>
            <a:pPr eaLnBrk="1" hangingPunct="1"/>
            <a:r>
              <a:rPr lang="en-US" altLang="en-US" smtClean="0"/>
              <a:t>3.2 The Periodic TRENDS: </a:t>
            </a:r>
            <a:br>
              <a:rPr lang="en-US" altLang="en-US" smtClean="0"/>
            </a:br>
            <a:r>
              <a:rPr lang="en-US" altLang="en-US" i="1" smtClean="0"/>
              <a:t>Ionization Energy</a:t>
            </a:r>
            <a:endParaRPr lang="en-US" altLang="en-US" smtClean="0"/>
          </a:p>
        </p:txBody>
      </p:sp>
      <p:sp>
        <p:nvSpPr>
          <p:cNvPr id="133124" name="Rectangle 4"/>
          <p:cNvSpPr>
            <a:spLocks noGrp="1" noChangeArrowheads="1"/>
          </p:cNvSpPr>
          <p:nvPr>
            <p:ph type="body" idx="1"/>
          </p:nvPr>
        </p:nvSpPr>
        <p:spPr>
          <a:xfrm>
            <a:off x="457200" y="1390934"/>
            <a:ext cx="8229600" cy="3692525"/>
          </a:xfrm>
        </p:spPr>
        <p:txBody>
          <a:bodyPr/>
          <a:lstStyle/>
          <a:p>
            <a:pPr marL="463550" indent="-463550" eaLnBrk="1" hangingPunct="1">
              <a:defRPr/>
            </a:pPr>
            <a:r>
              <a:rPr lang="en-US" sz="3600" b="1" dirty="0" smtClean="0"/>
              <a:t>Down a group:</a:t>
            </a:r>
          </a:p>
          <a:p>
            <a:pPr marL="863600" lvl="1" indent="-463550" eaLnBrk="1" hangingPunct="1">
              <a:buFontTx/>
              <a:buNone/>
              <a:defRPr/>
            </a:pPr>
            <a:r>
              <a:rPr lang="en-US" sz="3600" b="1" dirty="0" smtClean="0">
                <a:latin typeface="+mn-lt"/>
              </a:rPr>
              <a:t>     It takes LESS energy to remove a valence electron (I.E. gets lower)</a:t>
            </a:r>
          </a:p>
          <a:p>
            <a:pPr marL="463550" indent="-463550" eaLnBrk="1" hangingPunct="1"/>
            <a:r>
              <a:rPr lang="en-US" altLang="en-US" b="1" dirty="0"/>
              <a:t>As you go down a group:</a:t>
            </a:r>
          </a:p>
          <a:p>
            <a:pPr marL="863600" lvl="1" indent="-463550" eaLnBrk="1" hangingPunct="1"/>
            <a:r>
              <a:rPr lang="en-US" altLang="en-US" b="1" dirty="0">
                <a:solidFill>
                  <a:srgbClr val="000000"/>
                </a:solidFill>
              </a:rPr>
              <a:t>The valence shell increases by 1 for each row, </a:t>
            </a:r>
            <a:r>
              <a:rPr lang="en-US" altLang="en-US" b="1" dirty="0" smtClean="0">
                <a:solidFill>
                  <a:srgbClr val="000000"/>
                </a:solidFill>
              </a:rPr>
              <a:t>so the valence electrons are FARTHER AWAY from the nucleus each row you go down.</a:t>
            </a:r>
          </a:p>
          <a:p>
            <a:pPr marL="863600" lvl="1" indent="-463550" eaLnBrk="1" hangingPunct="1"/>
            <a:r>
              <a:rPr lang="en-US" b="1" dirty="0" smtClean="0">
                <a:solidFill>
                  <a:srgbClr val="000000"/>
                </a:solidFill>
                <a:latin typeface="+mn-lt"/>
              </a:rPr>
              <a:t>Opposite charges do not attract as well at greater distances, making it easier to remove electrons.</a:t>
            </a:r>
            <a:endParaRPr lang="en-US" b="1" dirty="0" smtClean="0">
              <a:latin typeface="+mn-lt"/>
            </a:endParaRPr>
          </a:p>
        </p:txBody>
      </p:sp>
    </p:spTree>
    <p:extLst>
      <p:ext uri="{BB962C8B-B14F-4D97-AF65-F5344CB8AC3E}">
        <p14:creationId xmlns:p14="http://schemas.microsoft.com/office/powerpoint/2010/main" val="4257526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52400"/>
            <a:ext cx="7924800" cy="914400"/>
          </a:xfrm>
          <a:solidFill>
            <a:srgbClr val="976DC5">
              <a:alpha val="25882"/>
            </a:srgbClr>
          </a:solidFill>
        </p:spPr>
        <p:txBody>
          <a:bodyPr/>
          <a:lstStyle/>
          <a:p>
            <a:pPr eaLnBrk="1" hangingPunct="1"/>
            <a:r>
              <a:rPr lang="en-US" altLang="en-US" smtClean="0"/>
              <a:t>3.1 Ions</a:t>
            </a:r>
          </a:p>
        </p:txBody>
      </p:sp>
      <p:sp>
        <p:nvSpPr>
          <p:cNvPr id="131075" name="Rectangle 3"/>
          <p:cNvSpPr>
            <a:spLocks noGrp="1" noChangeArrowheads="1"/>
          </p:cNvSpPr>
          <p:nvPr>
            <p:ph type="body" idx="1"/>
          </p:nvPr>
        </p:nvSpPr>
        <p:spPr>
          <a:xfrm>
            <a:off x="228600" y="1219200"/>
            <a:ext cx="8610600" cy="4876800"/>
          </a:xfrm>
        </p:spPr>
        <p:txBody>
          <a:bodyPr/>
          <a:lstStyle/>
          <a:p>
            <a:pPr marL="463550" indent="-438150" eaLnBrk="1" hangingPunct="1">
              <a:defRPr/>
            </a:pPr>
            <a:r>
              <a:rPr lang="en-US" altLang="en-US" sz="3200" dirty="0"/>
              <a:t>By gaining or losing one or more electrons, an </a:t>
            </a:r>
            <a:r>
              <a:rPr lang="en-US" altLang="en-US" sz="3200" b="1" dirty="0"/>
              <a:t>atom</a:t>
            </a:r>
            <a:r>
              <a:rPr lang="en-US" altLang="en-US" sz="3200" dirty="0"/>
              <a:t> </a:t>
            </a:r>
            <a:r>
              <a:rPr lang="en-US" altLang="en-US" sz="3200" dirty="0" smtClean="0"/>
              <a:t>is converted </a:t>
            </a:r>
            <a:r>
              <a:rPr lang="en-US" altLang="en-US" sz="3200" dirty="0"/>
              <a:t>into a </a:t>
            </a:r>
            <a:r>
              <a:rPr lang="en-US" altLang="en-US" sz="3200" u="sng" dirty="0"/>
              <a:t>charged</a:t>
            </a:r>
            <a:r>
              <a:rPr lang="en-US" altLang="en-US" sz="3200" dirty="0"/>
              <a:t> </a:t>
            </a:r>
            <a:r>
              <a:rPr lang="en-US" altLang="en-US" sz="3200" dirty="0" smtClean="0"/>
              <a:t>atom called </a:t>
            </a:r>
            <a:r>
              <a:rPr lang="en-US" altLang="en-US" sz="3200" dirty="0"/>
              <a:t>an </a:t>
            </a:r>
            <a:r>
              <a:rPr lang="en-US" altLang="en-US" sz="3200" b="1" dirty="0"/>
              <a:t>ion</a:t>
            </a:r>
            <a:r>
              <a:rPr lang="en-US" altLang="en-US" sz="3200" dirty="0"/>
              <a:t>.</a:t>
            </a:r>
          </a:p>
          <a:p>
            <a:pPr marL="463550" indent="-438150" eaLnBrk="1" hangingPunct="1">
              <a:defRPr/>
            </a:pPr>
            <a:r>
              <a:rPr lang="en-US" altLang="en-US" sz="3200" dirty="0" smtClean="0"/>
              <a:t>Na</a:t>
            </a:r>
            <a:r>
              <a:rPr lang="en-US" altLang="en-US" sz="3200" baseline="30000" dirty="0" smtClean="0"/>
              <a:t>+ </a:t>
            </a:r>
            <a:r>
              <a:rPr lang="en-US" altLang="en-US" sz="3200" dirty="0" smtClean="0"/>
              <a:t>  means that a sodium atom has…</a:t>
            </a:r>
          </a:p>
          <a:p>
            <a:pPr marL="25400" indent="0" eaLnBrk="1" hangingPunct="1">
              <a:buFont typeface="Times New Roman" panose="02020603050405020304" pitchFamily="18" charset="0"/>
              <a:buNone/>
              <a:defRPr/>
            </a:pPr>
            <a:r>
              <a:rPr lang="en-US" altLang="en-US" sz="3200" dirty="0" smtClean="0"/>
              <a:t>                                                           </a:t>
            </a:r>
            <a:r>
              <a:rPr lang="en-US" altLang="en-US" sz="3200" b="1" dirty="0" smtClean="0"/>
              <a:t>lost</a:t>
            </a:r>
            <a:r>
              <a:rPr lang="en-US" altLang="en-US" sz="3200" dirty="0" smtClean="0"/>
              <a:t> 1 electron</a:t>
            </a:r>
          </a:p>
          <a:p>
            <a:pPr marL="463550" indent="-438150" eaLnBrk="1" hangingPunct="1">
              <a:defRPr/>
            </a:pPr>
            <a:r>
              <a:rPr lang="en-US" altLang="en-US" sz="3200" dirty="0" smtClean="0"/>
              <a:t>S</a:t>
            </a:r>
            <a:r>
              <a:rPr lang="en-US" altLang="en-US" sz="3200" baseline="30000" dirty="0" smtClean="0"/>
              <a:t>2-</a:t>
            </a:r>
            <a:r>
              <a:rPr lang="en-US" altLang="en-US" sz="3200" dirty="0" smtClean="0"/>
              <a:t>  means that a sulfur atom has… </a:t>
            </a:r>
          </a:p>
          <a:p>
            <a:pPr marL="25400" indent="0" eaLnBrk="1" hangingPunct="1">
              <a:buFont typeface="Times New Roman" panose="02020603050405020304" pitchFamily="18" charset="0"/>
              <a:buNone/>
              <a:defRPr/>
            </a:pPr>
            <a:r>
              <a:rPr lang="en-US" altLang="en-US" sz="3200" b="1" dirty="0" smtClean="0"/>
              <a:t>                                                    gained</a:t>
            </a:r>
            <a:r>
              <a:rPr lang="en-US" altLang="en-US" sz="3200" dirty="0" smtClean="0"/>
              <a:t> 2 electrons</a:t>
            </a:r>
          </a:p>
          <a:p>
            <a:pPr marL="463550" indent="-438150" algn="just" eaLnBrk="1" hangingPunct="1">
              <a:lnSpc>
                <a:spcPct val="90000"/>
              </a:lnSpc>
              <a:buSzPct val="80000"/>
              <a:buFont typeface="Times New Roman" panose="02020603050405020304" pitchFamily="18" charset="0"/>
              <a:buNone/>
              <a:defRPr/>
            </a:pPr>
            <a:endParaRPr lang="en-US" altLang="en-US"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143000"/>
          </a:xfrm>
          <a:solidFill>
            <a:srgbClr val="976DC5">
              <a:alpha val="25882"/>
            </a:srgbClr>
          </a:solidFill>
        </p:spPr>
        <p:txBody>
          <a:bodyPr/>
          <a:lstStyle/>
          <a:p>
            <a:pPr eaLnBrk="1" hangingPunct="1"/>
            <a:r>
              <a:rPr lang="en-US" altLang="en-US" smtClean="0"/>
              <a:t>3.2 The Periodic TRENDS: </a:t>
            </a:r>
            <a:br>
              <a:rPr lang="en-US" altLang="en-US" smtClean="0"/>
            </a:br>
            <a:r>
              <a:rPr lang="en-US" altLang="en-US" i="1" smtClean="0"/>
              <a:t>Ionization Energy</a:t>
            </a:r>
            <a:endParaRPr lang="en-US" altLang="en-US" smtClean="0"/>
          </a:p>
        </p:txBody>
      </p:sp>
      <p:sp>
        <p:nvSpPr>
          <p:cNvPr id="133124" name="Rectangle 4"/>
          <p:cNvSpPr>
            <a:spLocks noGrp="1" noChangeArrowheads="1"/>
          </p:cNvSpPr>
          <p:nvPr>
            <p:ph type="body" idx="1"/>
          </p:nvPr>
        </p:nvSpPr>
        <p:spPr>
          <a:xfrm>
            <a:off x="457200" y="1390934"/>
            <a:ext cx="8229600" cy="3692525"/>
          </a:xfrm>
        </p:spPr>
        <p:txBody>
          <a:bodyPr/>
          <a:lstStyle/>
          <a:p>
            <a:pPr marL="463550" indent="-463550" eaLnBrk="1" hangingPunct="1">
              <a:defRPr/>
            </a:pPr>
            <a:r>
              <a:rPr lang="en-US" sz="3600" b="1" dirty="0" smtClean="0"/>
              <a:t>Summary:</a:t>
            </a:r>
          </a:p>
          <a:p>
            <a:pPr marL="863600" lvl="1" indent="-463550" eaLnBrk="1" hangingPunct="1">
              <a:defRPr/>
            </a:pPr>
            <a:r>
              <a:rPr lang="en-US" sz="3200" dirty="0" smtClean="0">
                <a:solidFill>
                  <a:srgbClr val="000000"/>
                </a:solidFill>
                <a:latin typeface="+mn-lt"/>
              </a:rPr>
              <a:t>Ionization energy </a:t>
            </a:r>
            <a:r>
              <a:rPr lang="en-US" sz="3200" b="1" dirty="0" smtClean="0">
                <a:solidFill>
                  <a:srgbClr val="000000"/>
                </a:solidFill>
                <a:latin typeface="+mn-lt"/>
              </a:rPr>
              <a:t>increases</a:t>
            </a:r>
            <a:r>
              <a:rPr lang="en-US" sz="3200" dirty="0" smtClean="0">
                <a:solidFill>
                  <a:srgbClr val="000000"/>
                </a:solidFill>
                <a:latin typeface="+mn-lt"/>
              </a:rPr>
              <a:t> as you go </a:t>
            </a:r>
            <a:r>
              <a:rPr lang="en-US" sz="3200" b="1" dirty="0" smtClean="0">
                <a:solidFill>
                  <a:srgbClr val="000000"/>
                </a:solidFill>
                <a:latin typeface="+mn-lt"/>
              </a:rPr>
              <a:t>up</a:t>
            </a:r>
            <a:r>
              <a:rPr lang="en-US" sz="3200" dirty="0" smtClean="0">
                <a:solidFill>
                  <a:srgbClr val="000000"/>
                </a:solidFill>
                <a:latin typeface="+mn-lt"/>
              </a:rPr>
              <a:t> and/or to the </a:t>
            </a:r>
            <a:r>
              <a:rPr lang="en-US" sz="3200" b="1" dirty="0" smtClean="0">
                <a:solidFill>
                  <a:srgbClr val="000000"/>
                </a:solidFill>
                <a:latin typeface="+mn-lt"/>
              </a:rPr>
              <a:t>right</a:t>
            </a:r>
            <a:r>
              <a:rPr lang="en-US" sz="3200" dirty="0" smtClean="0">
                <a:solidFill>
                  <a:srgbClr val="000000"/>
                </a:solidFill>
                <a:latin typeface="+mn-lt"/>
              </a:rPr>
              <a:t> on the periodic table.</a:t>
            </a:r>
          </a:p>
        </p:txBody>
      </p:sp>
    </p:spTree>
    <p:extLst>
      <p:ext uri="{BB962C8B-B14F-4D97-AF65-F5344CB8AC3E}">
        <p14:creationId xmlns:p14="http://schemas.microsoft.com/office/powerpoint/2010/main" val="3662807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976DC5">
              <a:alpha val="25882"/>
            </a:srgbClr>
          </a:solidFill>
        </p:spPr>
        <p:txBody>
          <a:bodyPr/>
          <a:lstStyle/>
          <a:p>
            <a:pPr algn="l" eaLnBrk="1" hangingPunct="1"/>
            <a:r>
              <a:rPr lang="en-US" altLang="en-US" sz="2800" dirty="0" smtClean="0"/>
              <a:t>Using only the periodic table, determine which element below loses an electron most </a:t>
            </a:r>
            <a:r>
              <a:rPr lang="en-US" altLang="en-US" sz="2800" u="sng" dirty="0" smtClean="0"/>
              <a:t>easily</a:t>
            </a:r>
            <a:r>
              <a:rPr lang="en-US" altLang="en-US" sz="2800" dirty="0" smtClean="0"/>
              <a:t>?</a:t>
            </a:r>
          </a:p>
        </p:txBody>
      </p:sp>
      <p:sp>
        <p:nvSpPr>
          <p:cNvPr id="25603" name="Rectangle 4"/>
          <p:cNvSpPr>
            <a:spLocks noGrp="1" noChangeArrowheads="1"/>
          </p:cNvSpPr>
          <p:nvPr>
            <p:ph type="body" idx="1"/>
          </p:nvPr>
        </p:nvSpPr>
        <p:spPr/>
        <p:txBody>
          <a:bodyPr/>
          <a:lstStyle/>
          <a:p>
            <a:pPr marL="609600" indent="-609600" eaLnBrk="1" hangingPunct="1">
              <a:buFont typeface="Times" panose="02020603050405020304" pitchFamily="18" charset="0"/>
              <a:buAutoNum type="arabicPeriod"/>
            </a:pPr>
            <a:r>
              <a:rPr lang="en-US" altLang="en-US" dirty="0" smtClean="0"/>
              <a:t>Cl</a:t>
            </a:r>
          </a:p>
          <a:p>
            <a:pPr marL="609600" indent="-609600" eaLnBrk="1" hangingPunct="1">
              <a:buFont typeface="Times" panose="02020603050405020304" pitchFamily="18" charset="0"/>
              <a:buAutoNum type="arabicPeriod"/>
            </a:pPr>
            <a:r>
              <a:rPr lang="en-US" altLang="en-US" dirty="0" smtClean="0"/>
              <a:t>Li</a:t>
            </a:r>
          </a:p>
          <a:p>
            <a:pPr marL="609600" indent="-609600" eaLnBrk="1" hangingPunct="1">
              <a:buFont typeface="Times" panose="02020603050405020304" pitchFamily="18" charset="0"/>
              <a:buAutoNum type="arabicPeriod"/>
            </a:pPr>
            <a:r>
              <a:rPr lang="en-US" altLang="en-US" dirty="0" smtClean="0"/>
              <a:t>Na</a:t>
            </a:r>
          </a:p>
          <a:p>
            <a:pPr marL="609600" indent="-609600" eaLnBrk="1" hangingPunct="1">
              <a:buFont typeface="Times" panose="02020603050405020304" pitchFamily="18" charset="0"/>
              <a:buAutoNum type="arabicPeriod"/>
            </a:pPr>
            <a:r>
              <a:rPr lang="en-US" altLang="en-US" dirty="0" smtClean="0"/>
              <a:t>S</a:t>
            </a:r>
          </a:p>
        </p:txBody>
      </p:sp>
      <p:pic>
        <p:nvPicPr>
          <p:cNvPr id="25604"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1295400"/>
          </a:xfrm>
          <a:solidFill>
            <a:srgbClr val="976DC5">
              <a:alpha val="25882"/>
            </a:srgbClr>
          </a:solidFill>
        </p:spPr>
        <p:txBody>
          <a:bodyPr/>
          <a:lstStyle/>
          <a:p>
            <a:pPr eaLnBrk="1" hangingPunct="1"/>
            <a:r>
              <a:rPr lang="en-US" altLang="en-US" smtClean="0"/>
              <a:t>3.2 The Periodic TRENDS: </a:t>
            </a:r>
            <a:br>
              <a:rPr lang="en-US" altLang="en-US" smtClean="0"/>
            </a:br>
            <a:r>
              <a:rPr lang="en-US" altLang="en-US" i="1" smtClean="0"/>
              <a:t>Electron Affinity</a:t>
            </a:r>
            <a:endParaRPr lang="en-US" altLang="en-US" smtClean="0"/>
          </a:p>
        </p:txBody>
      </p:sp>
      <p:sp>
        <p:nvSpPr>
          <p:cNvPr id="133124" name="Rectangle 4"/>
          <p:cNvSpPr>
            <a:spLocks noGrp="1" noChangeArrowheads="1"/>
          </p:cNvSpPr>
          <p:nvPr>
            <p:ph type="body" idx="1"/>
          </p:nvPr>
        </p:nvSpPr>
        <p:spPr>
          <a:xfrm>
            <a:off x="381000" y="1828800"/>
            <a:ext cx="8229600" cy="3692525"/>
          </a:xfrm>
        </p:spPr>
        <p:txBody>
          <a:bodyPr/>
          <a:lstStyle/>
          <a:p>
            <a:pPr marL="463550" indent="-463550" eaLnBrk="1" hangingPunct="1">
              <a:defRPr/>
            </a:pPr>
            <a:r>
              <a:rPr lang="en-US" sz="3600" b="1" dirty="0" smtClean="0"/>
              <a:t>Across a period:</a:t>
            </a:r>
          </a:p>
          <a:p>
            <a:pPr marL="463550" lvl="1" indent="-463550" eaLnBrk="1" hangingPunct="1">
              <a:buClr>
                <a:srgbClr val="976DC5"/>
              </a:buClr>
              <a:buFontTx/>
              <a:buNone/>
              <a:defRPr/>
            </a:pPr>
            <a:r>
              <a:rPr lang="en-US" sz="3600" b="1" dirty="0" smtClean="0">
                <a:latin typeface="+mn-lt"/>
              </a:rPr>
              <a:t>        Atoms have a greater attraction for </a:t>
            </a:r>
          </a:p>
          <a:p>
            <a:pPr marL="463550" lvl="1" indent="-463550" eaLnBrk="1" hangingPunct="1">
              <a:buClr>
                <a:srgbClr val="976DC5"/>
              </a:buClr>
              <a:buFontTx/>
              <a:buNone/>
              <a:defRPr/>
            </a:pPr>
            <a:r>
              <a:rPr lang="en-US" sz="3600" b="1" dirty="0" smtClean="0">
                <a:latin typeface="+mn-lt"/>
              </a:rPr>
              <a:t>         another electron. (E.A. Increases)</a:t>
            </a:r>
          </a:p>
          <a:p>
            <a:pPr marL="463550" indent="-463550" eaLnBrk="1" hangingPunct="1"/>
            <a:r>
              <a:rPr lang="en-US" altLang="en-US" b="1" dirty="0"/>
              <a:t>As you go ACROSS a period:</a:t>
            </a:r>
          </a:p>
          <a:p>
            <a:pPr marL="863600" lvl="1" indent="-463550" eaLnBrk="1" hangingPunct="1"/>
            <a:r>
              <a:rPr lang="en-US" altLang="en-US" b="1" dirty="0" smtClean="0">
                <a:solidFill>
                  <a:srgbClr val="000000"/>
                </a:solidFill>
              </a:rPr>
              <a:t>More protons as you go across, so it becomes easier for a nucleus to attract a new electron</a:t>
            </a:r>
            <a:endParaRPr lang="en-US" altLang="en-US" b="1" dirty="0">
              <a:solidFill>
                <a:srgbClr val="000000"/>
              </a:solidFill>
            </a:endParaRPr>
          </a:p>
        </p:txBody>
      </p:sp>
    </p:spTree>
    <p:extLst>
      <p:ext uri="{BB962C8B-B14F-4D97-AF65-F5344CB8AC3E}">
        <p14:creationId xmlns:p14="http://schemas.microsoft.com/office/powerpoint/2010/main" val="1663923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1295400"/>
          </a:xfrm>
          <a:solidFill>
            <a:srgbClr val="976DC5">
              <a:alpha val="25882"/>
            </a:srgbClr>
          </a:solidFill>
        </p:spPr>
        <p:txBody>
          <a:bodyPr/>
          <a:lstStyle/>
          <a:p>
            <a:pPr eaLnBrk="1" hangingPunct="1"/>
            <a:r>
              <a:rPr lang="en-US" altLang="en-US" smtClean="0"/>
              <a:t>3.2 The Periodic TRENDS: </a:t>
            </a:r>
            <a:br>
              <a:rPr lang="en-US" altLang="en-US" smtClean="0"/>
            </a:br>
            <a:r>
              <a:rPr lang="en-US" altLang="en-US" i="1" smtClean="0"/>
              <a:t>Electron Affinity</a:t>
            </a:r>
            <a:endParaRPr lang="en-US" altLang="en-US" smtClean="0"/>
          </a:p>
        </p:txBody>
      </p:sp>
      <p:sp>
        <p:nvSpPr>
          <p:cNvPr id="133124" name="Rectangle 4"/>
          <p:cNvSpPr>
            <a:spLocks noGrp="1" noChangeArrowheads="1"/>
          </p:cNvSpPr>
          <p:nvPr>
            <p:ph type="body" idx="1"/>
          </p:nvPr>
        </p:nvSpPr>
        <p:spPr>
          <a:xfrm>
            <a:off x="381000" y="1828800"/>
            <a:ext cx="8229600" cy="3692525"/>
          </a:xfrm>
        </p:spPr>
        <p:txBody>
          <a:bodyPr/>
          <a:lstStyle/>
          <a:p>
            <a:pPr marL="463550" indent="-463550" eaLnBrk="1" hangingPunct="1">
              <a:defRPr/>
            </a:pPr>
            <a:r>
              <a:rPr lang="en-US" sz="3600" b="1" dirty="0" smtClean="0"/>
              <a:t>Down a group:</a:t>
            </a:r>
          </a:p>
          <a:p>
            <a:pPr marL="863600" lvl="1" indent="-463550" eaLnBrk="1" hangingPunct="1">
              <a:buFontTx/>
              <a:buNone/>
              <a:defRPr/>
            </a:pPr>
            <a:r>
              <a:rPr lang="en-US" sz="3600" b="1" dirty="0" smtClean="0">
                <a:latin typeface="+mn-lt"/>
              </a:rPr>
              <a:t> Atoms have a lesser attraction for another electron.  (E.A. Decreases)</a:t>
            </a:r>
          </a:p>
          <a:p>
            <a:pPr marL="463550" indent="-463550" eaLnBrk="1" hangingPunct="1"/>
            <a:r>
              <a:rPr lang="en-US" altLang="en-US" b="1" dirty="0"/>
              <a:t>As you go down a group:</a:t>
            </a:r>
          </a:p>
          <a:p>
            <a:pPr marL="863600" lvl="1" indent="-463550" eaLnBrk="1" hangingPunct="1"/>
            <a:r>
              <a:rPr lang="en-US" altLang="en-US" b="1" dirty="0" smtClean="0">
                <a:solidFill>
                  <a:srgbClr val="000000"/>
                </a:solidFill>
              </a:rPr>
              <a:t>the </a:t>
            </a:r>
            <a:r>
              <a:rPr lang="en-US" altLang="en-US" b="1" dirty="0">
                <a:solidFill>
                  <a:srgbClr val="000000"/>
                </a:solidFill>
              </a:rPr>
              <a:t>valence </a:t>
            </a:r>
            <a:r>
              <a:rPr lang="en-US" altLang="en-US" b="1" dirty="0" smtClean="0">
                <a:solidFill>
                  <a:srgbClr val="000000"/>
                </a:solidFill>
              </a:rPr>
              <a:t>shells get FARTHER </a:t>
            </a:r>
            <a:r>
              <a:rPr lang="en-US" altLang="en-US" b="1" dirty="0">
                <a:solidFill>
                  <a:srgbClr val="000000"/>
                </a:solidFill>
              </a:rPr>
              <a:t>AWAY from the </a:t>
            </a:r>
            <a:r>
              <a:rPr lang="en-US" altLang="en-US" b="1" dirty="0" smtClean="0">
                <a:solidFill>
                  <a:srgbClr val="000000"/>
                </a:solidFill>
              </a:rPr>
              <a:t>nucleus, </a:t>
            </a:r>
            <a:r>
              <a:rPr lang="en-US" b="1" dirty="0" smtClean="0">
                <a:solidFill>
                  <a:srgbClr val="000000"/>
                </a:solidFill>
              </a:rPr>
              <a:t>making </a:t>
            </a:r>
            <a:r>
              <a:rPr lang="en-US" b="1" dirty="0">
                <a:solidFill>
                  <a:srgbClr val="000000"/>
                </a:solidFill>
              </a:rPr>
              <a:t>it </a:t>
            </a:r>
            <a:r>
              <a:rPr lang="en-US" b="1" dirty="0" smtClean="0">
                <a:solidFill>
                  <a:srgbClr val="000000"/>
                </a:solidFill>
              </a:rPr>
              <a:t>harder for the nucleus to attract new electrons.</a:t>
            </a:r>
            <a:endParaRPr lang="en-US" b="1" dirty="0" smtClean="0">
              <a:latin typeface="+mn-lt"/>
            </a:endParaRPr>
          </a:p>
        </p:txBody>
      </p:sp>
    </p:spTree>
    <p:extLst>
      <p:ext uri="{BB962C8B-B14F-4D97-AF65-F5344CB8AC3E}">
        <p14:creationId xmlns:p14="http://schemas.microsoft.com/office/powerpoint/2010/main" val="2167180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1295400"/>
          </a:xfrm>
          <a:solidFill>
            <a:srgbClr val="976DC5">
              <a:alpha val="25882"/>
            </a:srgbClr>
          </a:solidFill>
        </p:spPr>
        <p:txBody>
          <a:bodyPr/>
          <a:lstStyle/>
          <a:p>
            <a:pPr eaLnBrk="1" hangingPunct="1"/>
            <a:r>
              <a:rPr lang="en-US" altLang="en-US" smtClean="0"/>
              <a:t>3.2 The Periodic TRENDS: </a:t>
            </a:r>
            <a:br>
              <a:rPr lang="en-US" altLang="en-US" smtClean="0"/>
            </a:br>
            <a:r>
              <a:rPr lang="en-US" altLang="en-US" i="1" smtClean="0"/>
              <a:t>Electron Affinity</a:t>
            </a:r>
            <a:endParaRPr lang="en-US" altLang="en-US" smtClean="0"/>
          </a:p>
        </p:txBody>
      </p:sp>
      <p:sp>
        <p:nvSpPr>
          <p:cNvPr id="133124" name="Rectangle 4"/>
          <p:cNvSpPr>
            <a:spLocks noGrp="1" noChangeArrowheads="1"/>
          </p:cNvSpPr>
          <p:nvPr>
            <p:ph type="body" idx="1"/>
          </p:nvPr>
        </p:nvSpPr>
        <p:spPr>
          <a:xfrm>
            <a:off x="381000" y="1828800"/>
            <a:ext cx="8229600" cy="3692525"/>
          </a:xfrm>
        </p:spPr>
        <p:txBody>
          <a:bodyPr/>
          <a:lstStyle/>
          <a:p>
            <a:pPr marL="463550" indent="-463550" eaLnBrk="1" hangingPunct="1">
              <a:defRPr/>
            </a:pPr>
            <a:r>
              <a:rPr lang="en-US" sz="3600" b="1" dirty="0" smtClean="0"/>
              <a:t>Summary:</a:t>
            </a:r>
          </a:p>
          <a:p>
            <a:pPr marL="863600" lvl="1" indent="-463550" eaLnBrk="1" hangingPunct="1">
              <a:defRPr/>
            </a:pPr>
            <a:r>
              <a:rPr lang="en-US" dirty="0" smtClean="0">
                <a:solidFill>
                  <a:srgbClr val="000000"/>
                </a:solidFill>
                <a:latin typeface="+mn-lt"/>
              </a:rPr>
              <a:t>Electron Affinity (the ability for an atom to gain an EXTRA electron) will </a:t>
            </a:r>
            <a:r>
              <a:rPr lang="en-US" b="1" dirty="0" smtClean="0">
                <a:solidFill>
                  <a:srgbClr val="000000"/>
                </a:solidFill>
                <a:latin typeface="+mn-lt"/>
              </a:rPr>
              <a:t>increase</a:t>
            </a:r>
            <a:r>
              <a:rPr lang="en-US" dirty="0" smtClean="0">
                <a:solidFill>
                  <a:srgbClr val="000000"/>
                </a:solidFill>
                <a:latin typeface="+mn-lt"/>
              </a:rPr>
              <a:t> as you go </a:t>
            </a:r>
            <a:r>
              <a:rPr lang="en-US" b="1" dirty="0" smtClean="0">
                <a:solidFill>
                  <a:srgbClr val="000000"/>
                </a:solidFill>
                <a:latin typeface="+mn-lt"/>
              </a:rPr>
              <a:t>up</a:t>
            </a:r>
            <a:r>
              <a:rPr lang="en-US" dirty="0" smtClean="0">
                <a:solidFill>
                  <a:srgbClr val="000000"/>
                </a:solidFill>
                <a:latin typeface="+mn-lt"/>
              </a:rPr>
              <a:t> and/or to the </a:t>
            </a:r>
            <a:r>
              <a:rPr lang="en-US" b="1" dirty="0" smtClean="0">
                <a:solidFill>
                  <a:srgbClr val="000000"/>
                </a:solidFill>
                <a:latin typeface="+mn-lt"/>
              </a:rPr>
              <a:t>right</a:t>
            </a:r>
            <a:r>
              <a:rPr lang="en-US" dirty="0" smtClean="0">
                <a:solidFill>
                  <a:srgbClr val="000000"/>
                </a:solidFill>
                <a:latin typeface="+mn-lt"/>
              </a:rPr>
              <a:t> on the periodic table</a:t>
            </a:r>
          </a:p>
        </p:txBody>
      </p:sp>
    </p:spTree>
    <p:extLst>
      <p:ext uri="{BB962C8B-B14F-4D97-AF65-F5344CB8AC3E}">
        <p14:creationId xmlns:p14="http://schemas.microsoft.com/office/powerpoint/2010/main" val="3610024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1143000"/>
          </a:xfrm>
          <a:solidFill>
            <a:srgbClr val="976DC5">
              <a:alpha val="25882"/>
            </a:srgbClr>
          </a:solidFill>
        </p:spPr>
        <p:txBody>
          <a:bodyPr/>
          <a:lstStyle/>
          <a:p>
            <a:pPr eaLnBrk="1" hangingPunct="1"/>
            <a:r>
              <a:rPr lang="en-US" altLang="en-US" smtClean="0"/>
              <a:t>3.2 The Periodic TRENDS: </a:t>
            </a:r>
            <a:br>
              <a:rPr lang="en-US" altLang="en-US" smtClean="0"/>
            </a:br>
            <a:r>
              <a:rPr lang="en-US" altLang="en-US" i="1" smtClean="0"/>
              <a:t>Special Case: Noble Gases</a:t>
            </a:r>
            <a:endParaRPr lang="en-US" altLang="en-US" smtClean="0"/>
          </a:p>
        </p:txBody>
      </p:sp>
      <p:sp>
        <p:nvSpPr>
          <p:cNvPr id="133124" name="Rectangle 4"/>
          <p:cNvSpPr>
            <a:spLocks noGrp="1" noChangeArrowheads="1"/>
          </p:cNvSpPr>
          <p:nvPr>
            <p:ph type="body" idx="1"/>
          </p:nvPr>
        </p:nvSpPr>
        <p:spPr>
          <a:xfrm>
            <a:off x="457200" y="1676400"/>
            <a:ext cx="8229600" cy="3692525"/>
          </a:xfrm>
        </p:spPr>
        <p:txBody>
          <a:bodyPr/>
          <a:lstStyle/>
          <a:p>
            <a:pPr marL="457200" indent="-457200" eaLnBrk="1" hangingPunct="1"/>
            <a:r>
              <a:rPr lang="en-US" altLang="en-US" sz="3200" b="1" dirty="0" smtClean="0"/>
              <a:t>The noble gases neither gain nor lose an electron easily</a:t>
            </a:r>
            <a:r>
              <a:rPr lang="en-US" altLang="en-US" sz="3200" dirty="0" smtClean="0"/>
              <a:t>. </a:t>
            </a:r>
          </a:p>
          <a:p>
            <a:pPr marL="857250" lvl="1" indent="-457200" eaLnBrk="1" hangingPunct="1"/>
            <a:r>
              <a:rPr lang="en-US" altLang="en-US" sz="3200" dirty="0" smtClean="0">
                <a:solidFill>
                  <a:srgbClr val="000000"/>
                </a:solidFill>
              </a:rPr>
              <a:t>They have high IE values </a:t>
            </a:r>
          </a:p>
          <a:p>
            <a:pPr marL="857250" lvl="1" indent="-457200" eaLnBrk="1" hangingPunct="1"/>
            <a:r>
              <a:rPr lang="en-US" altLang="en-US" sz="3200" dirty="0" smtClean="0">
                <a:solidFill>
                  <a:srgbClr val="000000"/>
                </a:solidFill>
              </a:rPr>
              <a:t>and </a:t>
            </a:r>
            <a:r>
              <a:rPr lang="en-US" altLang="en-US" sz="3200" b="1" u="sng" dirty="0" smtClean="0">
                <a:solidFill>
                  <a:srgbClr val="000000"/>
                </a:solidFill>
              </a:rPr>
              <a:t>low</a:t>
            </a:r>
            <a:r>
              <a:rPr lang="en-US" altLang="en-US" sz="3200" dirty="0" smtClean="0">
                <a:solidFill>
                  <a:srgbClr val="000000"/>
                </a:solidFill>
              </a:rPr>
              <a:t> EA values (which is an exception to the normal trend).</a:t>
            </a:r>
          </a:p>
          <a:p>
            <a:pPr marL="457200" indent="-457200" eaLnBrk="1" hangingPunct="1"/>
            <a:r>
              <a:rPr lang="en-US" altLang="en-US" sz="3200" dirty="0" smtClean="0"/>
              <a:t>These elements tend to </a:t>
            </a:r>
            <a:r>
              <a:rPr lang="en-US" altLang="en-US" sz="3200" b="1" dirty="0" smtClean="0"/>
              <a:t>not</a:t>
            </a:r>
            <a:r>
              <a:rPr lang="en-US" altLang="en-US" sz="3200" dirty="0" smtClean="0"/>
              <a:t> make chemical bonds AT ALL!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762000"/>
          </a:xfrm>
          <a:solidFill>
            <a:srgbClr val="976DC5">
              <a:alpha val="25882"/>
            </a:srgbClr>
          </a:solidFill>
        </p:spPr>
        <p:txBody>
          <a:bodyPr/>
          <a:lstStyle/>
          <a:p>
            <a:pPr eaLnBrk="1" hangingPunct="1"/>
            <a:r>
              <a:rPr lang="en-US" altLang="en-US" smtClean="0"/>
              <a:t>3.3 &amp; 3.5 Ionic Bonding</a:t>
            </a:r>
          </a:p>
        </p:txBody>
      </p:sp>
      <p:sp>
        <p:nvSpPr>
          <p:cNvPr id="29699" name="Rectangle 4"/>
          <p:cNvSpPr>
            <a:spLocks noGrp="1" noChangeArrowheads="1"/>
          </p:cNvSpPr>
          <p:nvPr>
            <p:ph type="body" idx="1"/>
          </p:nvPr>
        </p:nvSpPr>
        <p:spPr>
          <a:xfrm>
            <a:off x="457200" y="1163638"/>
            <a:ext cx="8229600" cy="1046162"/>
          </a:xfrm>
        </p:spPr>
        <p:txBody>
          <a:bodyPr/>
          <a:lstStyle/>
          <a:p>
            <a:pPr marL="0" indent="0" eaLnBrk="1" hangingPunct="1">
              <a:buFont typeface="Times New Roman" panose="02020603050405020304" pitchFamily="18" charset="0"/>
              <a:buNone/>
            </a:pPr>
            <a:r>
              <a:rPr lang="en-US" altLang="en-US" smtClean="0"/>
              <a:t>When sodium metal reacts with chlorine gas crystals of sodium chloride or table salt are formed.</a:t>
            </a:r>
          </a:p>
        </p:txBody>
      </p:sp>
      <p:pic>
        <p:nvPicPr>
          <p:cNvPr id="297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67056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body" idx="1"/>
          </p:nvPr>
        </p:nvSpPr>
        <p:spPr>
          <a:xfrm>
            <a:off x="457200" y="1163638"/>
            <a:ext cx="8229600" cy="1046162"/>
          </a:xfrm>
        </p:spPr>
        <p:txBody>
          <a:bodyPr/>
          <a:lstStyle/>
          <a:p>
            <a:pPr marL="0" indent="0" eaLnBrk="1" hangingPunct="1">
              <a:buFont typeface="Times New Roman" panose="02020603050405020304" pitchFamily="18" charset="0"/>
              <a:buNone/>
            </a:pPr>
            <a:r>
              <a:rPr lang="en-US" altLang="en-US" smtClean="0"/>
              <a:t>Let’s look at how sodium reacts with chlorine:</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r="52269" b="56757"/>
          <a:stretch>
            <a:fillRect/>
          </a:stretch>
        </p:blipFill>
        <p:spPr bwMode="auto">
          <a:xfrm>
            <a:off x="838200" y="1843088"/>
            <a:ext cx="6286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body" idx="1"/>
          </p:nvPr>
        </p:nvSpPr>
        <p:spPr>
          <a:xfrm>
            <a:off x="457200" y="1163638"/>
            <a:ext cx="8229600" cy="1046162"/>
          </a:xfrm>
        </p:spPr>
        <p:txBody>
          <a:bodyPr/>
          <a:lstStyle/>
          <a:p>
            <a:pPr marL="0" indent="0" eaLnBrk="1" hangingPunct="1">
              <a:buFont typeface="Times New Roman" panose="02020603050405020304" pitchFamily="18" charset="0"/>
              <a:buNone/>
            </a:pPr>
            <a:r>
              <a:rPr lang="en-US" altLang="en-US" smtClean="0"/>
              <a:t>Let’s look at how sodium reacts with chlorine:</a:t>
            </a:r>
          </a:p>
        </p:txBody>
      </p:sp>
      <p:pic>
        <p:nvPicPr>
          <p:cNvPr id="31747" name="Picture 8"/>
          <p:cNvPicPr>
            <a:picLocks noChangeAspect="1" noChangeArrowheads="1"/>
          </p:cNvPicPr>
          <p:nvPr/>
        </p:nvPicPr>
        <p:blipFill>
          <a:blip r:embed="rId2">
            <a:extLst>
              <a:ext uri="{28A0092B-C50C-407E-A947-70E740481C1C}">
                <a14:useLocalDpi xmlns:a14="http://schemas.microsoft.com/office/drawing/2010/main" val="0"/>
              </a:ext>
            </a:extLst>
          </a:blip>
          <a:srcRect b="40541"/>
          <a:stretch>
            <a:fillRect/>
          </a:stretch>
        </p:blipFill>
        <p:spPr bwMode="auto">
          <a:xfrm>
            <a:off x="76200" y="1828800"/>
            <a:ext cx="87804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body" idx="1"/>
          </p:nvPr>
        </p:nvSpPr>
        <p:spPr>
          <a:xfrm>
            <a:off x="457200" y="1163638"/>
            <a:ext cx="8229600" cy="1046162"/>
          </a:xfrm>
        </p:spPr>
        <p:txBody>
          <a:bodyPr/>
          <a:lstStyle/>
          <a:p>
            <a:pPr marL="0" indent="0" eaLnBrk="1" hangingPunct="1">
              <a:buFont typeface="Times New Roman" panose="02020603050405020304" pitchFamily="18" charset="0"/>
              <a:buNone/>
            </a:pPr>
            <a:r>
              <a:rPr lang="en-US" altLang="en-US" smtClean="0"/>
              <a:t>Let’s look at how sodium reacts with chlorine:</a:t>
            </a:r>
          </a:p>
        </p:txBody>
      </p:sp>
      <p:pic>
        <p:nvPicPr>
          <p:cNvPr id="32771" name="Picture 8"/>
          <p:cNvPicPr>
            <a:picLocks noChangeAspect="1" noChangeArrowheads="1"/>
          </p:cNvPicPr>
          <p:nvPr/>
        </p:nvPicPr>
        <p:blipFill>
          <a:blip r:embed="rId2">
            <a:extLst>
              <a:ext uri="{28A0092B-C50C-407E-A947-70E740481C1C}">
                <a14:useLocalDpi xmlns:a14="http://schemas.microsoft.com/office/drawing/2010/main" val="0"/>
              </a:ext>
            </a:extLst>
          </a:blip>
          <a:srcRect b="8109"/>
          <a:stretch>
            <a:fillRect/>
          </a:stretch>
        </p:blipFill>
        <p:spPr bwMode="auto">
          <a:xfrm>
            <a:off x="76200" y="1828800"/>
            <a:ext cx="87804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772" name="TextBox 1"/>
          <p:cNvSpPr txBox="1">
            <a:spLocks noChangeArrowheads="1"/>
          </p:cNvSpPr>
          <p:nvPr/>
        </p:nvSpPr>
        <p:spPr bwMode="auto">
          <a:xfrm>
            <a:off x="7772400" y="3659188"/>
            <a:ext cx="266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6DC5"/>
              </a:buClr>
              <a:buFont typeface="Times New Roman" panose="02020603050405020304" pitchFamily="18" charset="0"/>
              <a:buChar char="►"/>
              <a:defRPr sz="2800">
                <a:solidFill>
                  <a:srgbClr val="000000"/>
                </a:solidFill>
                <a:latin typeface="Times New Roman" panose="02020603050405020304" pitchFamily="18"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9pPr>
          </a:lstStyle>
          <a:p>
            <a:pPr eaLnBrk="1" hangingPunct="1">
              <a:buClr>
                <a:schemeClr val="hlink"/>
              </a:buClr>
              <a:buSzPct val="70000"/>
              <a:buFontTx/>
              <a:buNone/>
            </a:pPr>
            <a:r>
              <a:rPr lang="en-US" altLang="en-US" sz="3200"/>
              <a:t>-</a:t>
            </a:r>
          </a:p>
        </p:txBody>
      </p:sp>
      <p:sp>
        <p:nvSpPr>
          <p:cNvPr id="32773" name="TextBox 4"/>
          <p:cNvSpPr txBox="1">
            <a:spLocks noChangeArrowheads="1"/>
          </p:cNvSpPr>
          <p:nvPr/>
        </p:nvSpPr>
        <p:spPr bwMode="auto">
          <a:xfrm>
            <a:off x="5535613" y="3719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6DC5"/>
              </a:buClr>
              <a:buFont typeface="Times New Roman" panose="02020603050405020304" pitchFamily="18" charset="0"/>
              <a:buChar char="►"/>
              <a:defRPr sz="2800">
                <a:solidFill>
                  <a:srgbClr val="000000"/>
                </a:solidFill>
                <a:latin typeface="Times New Roman" panose="02020603050405020304" pitchFamily="18"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9pPr>
          </a:lstStyle>
          <a:p>
            <a:pPr eaLnBrk="1" hangingPunct="1">
              <a:buClr>
                <a:schemeClr val="hlink"/>
              </a:buClr>
              <a:buSzPct val="70000"/>
              <a:buFontTx/>
              <a:buNone/>
            </a:pPr>
            <a:r>
              <a:rPr lang="en-US" altLang="en-US" sz="2400" b="1"/>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52400"/>
            <a:ext cx="7924800" cy="914400"/>
          </a:xfrm>
          <a:solidFill>
            <a:srgbClr val="976DC5">
              <a:alpha val="25882"/>
            </a:srgbClr>
          </a:solidFill>
        </p:spPr>
        <p:txBody>
          <a:bodyPr/>
          <a:lstStyle/>
          <a:p>
            <a:pPr eaLnBrk="1" hangingPunct="1"/>
            <a:r>
              <a:rPr lang="en-US" altLang="en-US" smtClean="0"/>
              <a:t>3.1 Ions</a:t>
            </a:r>
          </a:p>
        </p:txBody>
      </p:sp>
      <p:sp>
        <p:nvSpPr>
          <p:cNvPr id="131075" name="Rectangle 3"/>
          <p:cNvSpPr>
            <a:spLocks noGrp="1" noChangeArrowheads="1"/>
          </p:cNvSpPr>
          <p:nvPr>
            <p:ph type="body" idx="1"/>
          </p:nvPr>
        </p:nvSpPr>
        <p:spPr>
          <a:xfrm>
            <a:off x="228600" y="1219200"/>
            <a:ext cx="8610600" cy="4876800"/>
          </a:xfrm>
        </p:spPr>
        <p:txBody>
          <a:bodyPr/>
          <a:lstStyle/>
          <a:p>
            <a:pPr marL="463550" indent="-438150" eaLnBrk="1" hangingPunct="1">
              <a:lnSpc>
                <a:spcPct val="150000"/>
              </a:lnSpc>
            </a:pPr>
            <a:r>
              <a:rPr lang="en-US" altLang="en-US" sz="3200" smtClean="0"/>
              <a:t>Positive ions are also called </a:t>
            </a:r>
            <a:r>
              <a:rPr lang="en-US" altLang="en-US" sz="3200" b="1" smtClean="0">
                <a:latin typeface="Aharoni" panose="02010803020104030203" pitchFamily="2" charset="-79"/>
                <a:cs typeface="Aharoni" panose="02010803020104030203" pitchFamily="2" charset="-79"/>
              </a:rPr>
              <a:t>cations</a:t>
            </a:r>
            <a:r>
              <a:rPr lang="en-US" altLang="en-US" sz="3200" b="1" smtClean="0">
                <a:cs typeface="Aharoni" panose="02010803020104030203" pitchFamily="2" charset="-79"/>
              </a:rPr>
              <a:t> </a:t>
            </a:r>
            <a:endParaRPr lang="en-US" altLang="en-US" sz="3200" b="1" smtClean="0">
              <a:latin typeface="Aharoni" panose="02010803020104030203" pitchFamily="2" charset="-79"/>
              <a:cs typeface="Aharoni" panose="02010803020104030203" pitchFamily="2" charset="-79"/>
            </a:endParaRPr>
          </a:p>
          <a:p>
            <a:pPr marL="463550" indent="-438150" eaLnBrk="1" hangingPunct="1">
              <a:lnSpc>
                <a:spcPct val="150000"/>
              </a:lnSpc>
            </a:pPr>
            <a:r>
              <a:rPr lang="en-US" altLang="en-US" sz="3200" smtClean="0"/>
              <a:t>Negative ions are also called </a:t>
            </a:r>
            <a:r>
              <a:rPr lang="en-US" altLang="en-US" sz="3200" b="1" smtClean="0">
                <a:latin typeface="Aharoni" panose="02010803020104030203" pitchFamily="2" charset="-79"/>
                <a:cs typeface="Aharoni" panose="02010803020104030203" pitchFamily="2" charset="-79"/>
              </a:rPr>
              <a:t>anions</a:t>
            </a:r>
          </a:p>
          <a:p>
            <a:pPr marL="463550" indent="-438150" eaLnBrk="1" hangingPunct="1">
              <a:lnSpc>
                <a:spcPct val="150000"/>
              </a:lnSpc>
            </a:pPr>
            <a:r>
              <a:rPr lang="en-US" altLang="en-US" sz="2000" smtClean="0"/>
              <a:t>(“</a:t>
            </a:r>
            <a:r>
              <a:rPr lang="en-US" altLang="en-US" sz="2000" smtClean="0">
                <a:latin typeface="Aharoni" panose="02010803020104030203" pitchFamily="2" charset="-79"/>
                <a:cs typeface="Aharoni" panose="02010803020104030203" pitchFamily="2" charset="-79"/>
              </a:rPr>
              <a:t>cation</a:t>
            </a:r>
            <a:r>
              <a:rPr lang="en-US" altLang="en-US" sz="2000" smtClean="0"/>
              <a:t>” has a “</a:t>
            </a:r>
            <a:r>
              <a:rPr lang="en-US" altLang="en-US" sz="2000" smtClean="0">
                <a:latin typeface="Aharoni" panose="02010803020104030203" pitchFamily="2" charset="-79"/>
                <a:cs typeface="Aharoni" panose="02010803020104030203" pitchFamily="2" charset="-79"/>
              </a:rPr>
              <a:t>t</a:t>
            </a:r>
            <a:r>
              <a:rPr lang="en-US" altLang="en-US" sz="2000" smtClean="0"/>
              <a:t>” which looks like “</a:t>
            </a:r>
            <a:r>
              <a:rPr lang="en-US" altLang="en-US" sz="2000" b="1" smtClean="0"/>
              <a:t>+</a:t>
            </a:r>
            <a:r>
              <a:rPr lang="en-US" altLang="en-US" sz="2000" smtClean="0"/>
              <a:t>”, so a cation is a positive ion)</a:t>
            </a:r>
          </a:p>
          <a:p>
            <a:pPr marL="463550" indent="-438150" algn="just" eaLnBrk="1" hangingPunct="1">
              <a:lnSpc>
                <a:spcPct val="90000"/>
              </a:lnSpc>
              <a:buSzPct val="80000"/>
              <a:buFont typeface="Times New Roman" panose="02020603050405020304" pitchFamily="18" charset="0"/>
              <a:buNone/>
            </a:pPr>
            <a:endParaRPr lang="en-US" altLang="en-US"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609600" y="22860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lr>
                <a:srgbClr val="976DC5"/>
              </a:buClr>
              <a:buFont typeface="Times New Roman" panose="02020603050405020304" pitchFamily="18" charset="0"/>
              <a:buChar char="►"/>
              <a:defRPr sz="2800">
                <a:solidFill>
                  <a:srgbClr val="000000"/>
                </a:solidFill>
                <a:latin typeface="Times New Roman" panose="02020603050405020304" pitchFamily="18"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9pPr>
          </a:lstStyle>
          <a:p>
            <a:pPr eaLnBrk="1" hangingPunct="1">
              <a:buClr>
                <a:schemeClr val="hlink"/>
              </a:buClr>
              <a:buSzPct val="70000"/>
              <a:buFontTx/>
              <a:buNone/>
            </a:pPr>
            <a:r>
              <a:rPr lang="en-US" altLang="en-US" sz="3200"/>
              <a:t>	</a:t>
            </a:r>
            <a:r>
              <a:rPr lang="en-US" altLang="en-US"/>
              <a:t>Na</a:t>
            </a:r>
            <a:r>
              <a:rPr lang="en-US" altLang="en-US" baseline="30000"/>
              <a:t>+</a:t>
            </a:r>
            <a:r>
              <a:rPr lang="en-US" altLang="en-US"/>
              <a:t> and Cl</a:t>
            </a:r>
            <a:r>
              <a:rPr lang="en-US" altLang="en-US" baseline="30000"/>
              <a:t>-</a:t>
            </a:r>
            <a:r>
              <a:rPr lang="en-US" altLang="en-US"/>
              <a:t> ions in a sodium chloride crystal.</a:t>
            </a:r>
          </a:p>
        </p:txBody>
      </p:sp>
      <p:pic>
        <p:nvPicPr>
          <p:cNvPr id="33795" name="Picture 8"/>
          <p:cNvPicPr>
            <a:picLocks noChangeAspect="1" noChangeArrowheads="1"/>
          </p:cNvPicPr>
          <p:nvPr/>
        </p:nvPicPr>
        <p:blipFill>
          <a:blip r:embed="rId2">
            <a:extLst>
              <a:ext uri="{28A0092B-C50C-407E-A947-70E740481C1C}">
                <a14:useLocalDpi xmlns:a14="http://schemas.microsoft.com/office/drawing/2010/main" val="0"/>
              </a:ext>
            </a:extLst>
          </a:blip>
          <a:srcRect b="4225"/>
          <a:stretch>
            <a:fillRect/>
          </a:stretch>
        </p:blipFill>
        <p:spPr bwMode="auto">
          <a:xfrm>
            <a:off x="1828800" y="990600"/>
            <a:ext cx="5867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685800"/>
            <a:ext cx="8229600" cy="4530725"/>
          </a:xfrm>
        </p:spPr>
        <p:txBody>
          <a:bodyPr/>
          <a:lstStyle/>
          <a:p>
            <a:pPr marL="0" indent="0" eaLnBrk="1" hangingPunct="1">
              <a:lnSpc>
                <a:spcPct val="90000"/>
              </a:lnSpc>
              <a:buFont typeface="Times New Roman" panose="02020603050405020304" pitchFamily="18" charset="0"/>
              <a:buNone/>
              <a:defRPr/>
            </a:pPr>
            <a:r>
              <a:rPr lang="en-US" altLang="en-US" dirty="0" smtClean="0"/>
              <a:t>SUMMARY</a:t>
            </a:r>
          </a:p>
          <a:p>
            <a:pPr marL="457200" indent="-457200" eaLnBrk="1" hangingPunct="1">
              <a:lnSpc>
                <a:spcPct val="90000"/>
              </a:lnSpc>
              <a:defRPr/>
            </a:pPr>
            <a:r>
              <a:rPr lang="en-US" altLang="en-US" dirty="0" smtClean="0"/>
              <a:t>A sodium atom transfers an electron to a chlorine atom forming Na</a:t>
            </a:r>
            <a:r>
              <a:rPr lang="en-US" altLang="en-US" baseline="30000" dirty="0" smtClean="0"/>
              <a:t>+</a:t>
            </a:r>
            <a:r>
              <a:rPr lang="en-US" altLang="en-US" dirty="0" smtClean="0"/>
              <a:t> and Cl</a:t>
            </a:r>
            <a:r>
              <a:rPr lang="en-US" altLang="en-US" baseline="30000" dirty="0" smtClean="0"/>
              <a:t>-</a:t>
            </a:r>
            <a:r>
              <a:rPr lang="en-US" altLang="en-US" dirty="0" smtClean="0"/>
              <a:t> ions.</a:t>
            </a:r>
          </a:p>
          <a:p>
            <a:pPr marL="457200" indent="-457200" eaLnBrk="1" hangingPunct="1">
              <a:lnSpc>
                <a:spcPct val="90000"/>
              </a:lnSpc>
              <a:defRPr/>
            </a:pPr>
            <a:r>
              <a:rPr lang="en-US" altLang="en-US" dirty="0" smtClean="0"/>
              <a:t>The opposite electrical charges attract each other… </a:t>
            </a:r>
            <a:r>
              <a:rPr lang="en-US" altLang="en-US" b="1" dirty="0" smtClean="0"/>
              <a:t>that attraction is called an ionic bond</a:t>
            </a:r>
          </a:p>
          <a:p>
            <a:pPr marL="457200" indent="-457200" eaLnBrk="1" hangingPunct="1">
              <a:lnSpc>
                <a:spcPct val="90000"/>
              </a:lnSpc>
              <a:defRPr/>
            </a:pPr>
            <a:r>
              <a:rPr lang="en-US" altLang="en-US" b="1" dirty="0" smtClean="0"/>
              <a:t>Ionic compound: </a:t>
            </a:r>
            <a:r>
              <a:rPr lang="en-US" altLang="en-US" dirty="0" smtClean="0"/>
              <a:t>A compound that contains ionic bonds.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685800"/>
            <a:ext cx="8229600" cy="4530725"/>
          </a:xfrm>
        </p:spPr>
        <p:txBody>
          <a:bodyPr/>
          <a:lstStyle/>
          <a:p>
            <a:pPr marL="457200" indent="-457200" eaLnBrk="1" hangingPunct="1">
              <a:lnSpc>
                <a:spcPct val="90000"/>
              </a:lnSpc>
            </a:pPr>
            <a:r>
              <a:rPr lang="en-US" altLang="en-US" smtClean="0"/>
              <a:t>IMPORTANT NOTE:  Ionic bonding only works when one atom </a:t>
            </a:r>
            <a:r>
              <a:rPr lang="en-US" altLang="en-US" u="sng" smtClean="0"/>
              <a:t>loses</a:t>
            </a:r>
            <a:r>
              <a:rPr lang="en-US" altLang="en-US" smtClean="0"/>
              <a:t> electrons well and the other atom </a:t>
            </a:r>
            <a:r>
              <a:rPr lang="en-US" altLang="en-US" u="sng" smtClean="0"/>
              <a:t>gains</a:t>
            </a:r>
            <a:r>
              <a:rPr lang="en-US" altLang="en-US" smtClean="0"/>
              <a:t> electrons well.</a:t>
            </a:r>
          </a:p>
          <a:p>
            <a:pPr marL="857250" lvl="1" indent="-457200" eaLnBrk="1" hangingPunct="1">
              <a:lnSpc>
                <a:spcPct val="90000"/>
              </a:lnSpc>
            </a:pPr>
            <a:r>
              <a:rPr lang="en-US" altLang="en-US" smtClean="0">
                <a:solidFill>
                  <a:srgbClr val="000000"/>
                </a:solidFill>
              </a:rPr>
              <a:t>Metals: LOSE electrons well</a:t>
            </a:r>
          </a:p>
          <a:p>
            <a:pPr marL="857250" lvl="1" indent="-457200" eaLnBrk="1" hangingPunct="1">
              <a:lnSpc>
                <a:spcPct val="90000"/>
              </a:lnSpc>
            </a:pPr>
            <a:r>
              <a:rPr lang="en-US" altLang="en-US" smtClean="0">
                <a:solidFill>
                  <a:srgbClr val="000000"/>
                </a:solidFill>
              </a:rPr>
              <a:t>Non-metals:  GAIN electrons when bonding</a:t>
            </a:r>
            <a:r>
              <a:rPr lang="en-US" altLang="en-US" b="1" smtClean="0">
                <a:solidFill>
                  <a:srgbClr val="000000"/>
                </a:solidFill>
              </a:rPr>
              <a:t> </a:t>
            </a:r>
            <a:r>
              <a:rPr lang="en-US" altLang="en-US" smtClean="0">
                <a:solidFill>
                  <a:srgbClr val="000000"/>
                </a:solidFill>
              </a:rPr>
              <a:t>(sometimes by sharing) </a:t>
            </a:r>
          </a:p>
          <a:p>
            <a:pPr marL="857250" lvl="1" indent="-457200" eaLnBrk="1" hangingPunct="1">
              <a:lnSpc>
                <a:spcPct val="90000"/>
              </a:lnSpc>
            </a:pPr>
            <a:r>
              <a:rPr lang="en-US" altLang="en-US" b="1" smtClean="0">
                <a:solidFill>
                  <a:srgbClr val="000000"/>
                </a:solidFill>
              </a:rPr>
              <a:t>SO…. Ionic bonding </a:t>
            </a:r>
            <a:r>
              <a:rPr lang="en-US" altLang="en-US" b="1" u="sng" smtClean="0">
                <a:solidFill>
                  <a:srgbClr val="000000"/>
                </a:solidFill>
              </a:rPr>
              <a:t>generally</a:t>
            </a:r>
            <a:r>
              <a:rPr lang="en-US" altLang="en-US" b="1" smtClean="0">
                <a:solidFill>
                  <a:srgbClr val="000000"/>
                </a:solidFill>
              </a:rPr>
              <a:t> occurs between a metal atom and a non-metal atom</a:t>
            </a:r>
          </a:p>
          <a:p>
            <a:pPr marL="857250" lvl="1" indent="-457200" eaLnBrk="1" hangingPunct="1">
              <a:lnSpc>
                <a:spcPct val="90000"/>
              </a:lnSpc>
            </a:pPr>
            <a:r>
              <a:rPr lang="en-US" altLang="en-US" smtClean="0">
                <a:solidFill>
                  <a:srgbClr val="000000"/>
                </a:solidFill>
              </a:rPr>
              <a:t>(or a metal and a non-metal “grouping”)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7813"/>
            <a:ext cx="8229600" cy="1246187"/>
          </a:xfrm>
          <a:solidFill>
            <a:srgbClr val="976DC5">
              <a:alpha val="25882"/>
            </a:srgbClr>
          </a:solidFill>
        </p:spPr>
        <p:txBody>
          <a:bodyPr/>
          <a:lstStyle/>
          <a:p>
            <a:pPr eaLnBrk="1" hangingPunct="1"/>
            <a:r>
              <a:rPr lang="en-US" altLang="en-US" smtClean="0"/>
              <a:t>3.4 Some Properties of Ionic Compounds</a:t>
            </a:r>
          </a:p>
        </p:txBody>
      </p:sp>
      <p:sp>
        <p:nvSpPr>
          <p:cNvPr id="26627" name="Rectangle 4"/>
          <p:cNvSpPr>
            <a:spLocks noGrp="1" noChangeArrowheads="1"/>
          </p:cNvSpPr>
          <p:nvPr>
            <p:ph type="body" idx="1"/>
          </p:nvPr>
        </p:nvSpPr>
        <p:spPr>
          <a:xfrm>
            <a:off x="457200" y="1676400"/>
            <a:ext cx="8305800" cy="4495800"/>
          </a:xfrm>
        </p:spPr>
        <p:txBody>
          <a:bodyPr/>
          <a:lstStyle/>
          <a:p>
            <a:pPr marL="457200" indent="-457200" eaLnBrk="1" hangingPunct="1"/>
            <a:r>
              <a:rPr lang="en-US" altLang="en-US" dirty="0" smtClean="0"/>
              <a:t>Ionic compounds are always solid at room temperature. </a:t>
            </a:r>
          </a:p>
          <a:p>
            <a:pPr marL="457200" indent="-457200" eaLnBrk="1" hangingPunct="1"/>
            <a:r>
              <a:rPr lang="en-US" altLang="en-US" dirty="0" smtClean="0"/>
              <a:t>Once an ionic solid is dissolved in water, the ions can move freely and conduct electricity.</a:t>
            </a:r>
          </a:p>
          <a:p>
            <a:pPr marL="457200" indent="-457200" eaLnBrk="1" hangingPunct="1"/>
            <a:r>
              <a:rPr lang="en-US" altLang="en-US" u="sng" dirty="0" smtClean="0"/>
              <a:t>Very</a:t>
            </a:r>
            <a:r>
              <a:rPr lang="en-US" altLang="en-US" dirty="0" smtClean="0"/>
              <a:t> high melting and boiling points</a:t>
            </a:r>
          </a:p>
          <a:p>
            <a:pPr marL="457200" indent="-457200" eaLnBrk="1" hangingPunct="1"/>
            <a:r>
              <a:rPr lang="en-US" altLang="en-US" dirty="0" smtClean="0"/>
              <a:t>(Sodium chloride melts at 801ºC and boils at 1413ºC.)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nvPr>
        </p:nvSpPr>
        <p:spPr>
          <a:xfrm>
            <a:off x="457200" y="685800"/>
            <a:ext cx="8229600" cy="5486400"/>
          </a:xfrm>
        </p:spPr>
        <p:txBody>
          <a:bodyPr/>
          <a:lstStyle/>
          <a:p>
            <a:pPr marL="457200" indent="-457200" eaLnBrk="1" hangingPunct="1"/>
            <a:r>
              <a:rPr lang="en-US" altLang="en-US" dirty="0" smtClean="0"/>
              <a:t>Ionic solids are brittle and will shatter if struck sharply. </a:t>
            </a:r>
          </a:p>
          <a:p>
            <a:pPr marL="457200" indent="-457200" eaLnBrk="1" hangingPunct="1"/>
            <a:r>
              <a:rPr lang="en-US" altLang="en-US" dirty="0" smtClean="0"/>
              <a:t>Many (but not all) ionic compounds are soluble in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229600" cy="1093787"/>
          </a:xfrm>
          <a:solidFill>
            <a:srgbClr val="976DC5">
              <a:alpha val="25882"/>
            </a:srgbClr>
          </a:solidFill>
        </p:spPr>
        <p:txBody>
          <a:bodyPr/>
          <a:lstStyle/>
          <a:p>
            <a:pPr eaLnBrk="1" hangingPunct="1"/>
            <a:r>
              <a:rPr lang="en-US" altLang="en-US" smtClean="0"/>
              <a:t>3.9 Formulas of Ionic Compounds</a:t>
            </a:r>
          </a:p>
        </p:txBody>
      </p:sp>
      <p:sp>
        <p:nvSpPr>
          <p:cNvPr id="34819" name="Rectangle 45"/>
          <p:cNvSpPr>
            <a:spLocks noGrp="1" noChangeArrowheads="1"/>
          </p:cNvSpPr>
          <p:nvPr>
            <p:ph type="body" idx="1"/>
          </p:nvPr>
        </p:nvSpPr>
        <p:spPr>
          <a:xfrm>
            <a:off x="457200" y="1600200"/>
            <a:ext cx="8229600" cy="2514600"/>
          </a:xfrm>
        </p:spPr>
        <p:txBody>
          <a:bodyPr/>
          <a:lstStyle/>
          <a:p>
            <a:pPr marL="457200" indent="-457200" eaLnBrk="1" hangingPunct="1"/>
            <a:r>
              <a:rPr lang="en-US" altLang="en-US" sz="3200" smtClean="0"/>
              <a:t>Ionic compounds are </a:t>
            </a:r>
            <a:r>
              <a:rPr lang="en-US" altLang="en-US" sz="3200" b="1" smtClean="0"/>
              <a:t>neutrally</a:t>
            </a:r>
            <a:r>
              <a:rPr lang="en-US" altLang="en-US" sz="3200" smtClean="0"/>
              <a:t> charged.</a:t>
            </a:r>
          </a:p>
          <a:p>
            <a:pPr marL="457200" indent="-457200" eaLnBrk="1" hangingPunct="1"/>
            <a:r>
              <a:rPr lang="en-US" altLang="en-US" sz="3200" smtClean="0"/>
              <a:t>A chemical formula shows the </a:t>
            </a:r>
            <a:r>
              <a:rPr lang="en-US" altLang="en-US" sz="3200" b="1" smtClean="0"/>
              <a:t>lowest whole number ratio</a:t>
            </a:r>
            <a:r>
              <a:rPr lang="en-US" altLang="en-US" sz="3200" smtClean="0"/>
              <a:t> of anions and cations required for a </a:t>
            </a:r>
            <a:r>
              <a:rPr lang="en-US" altLang="en-US" sz="3200" u="sng" smtClean="0"/>
              <a:t>total charge of zero</a:t>
            </a:r>
            <a:r>
              <a:rPr lang="en-US" altLang="en-US" sz="3200" smtClean="0"/>
              <a:t> for the compound.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7813"/>
            <a:ext cx="8229600" cy="560387"/>
          </a:xfrm>
          <a:solidFill>
            <a:srgbClr val="976DC5">
              <a:alpha val="25882"/>
            </a:srgbClr>
          </a:solidFill>
        </p:spPr>
        <p:txBody>
          <a:bodyPr/>
          <a:lstStyle/>
          <a:p>
            <a:pPr eaLnBrk="1" hangingPunct="1"/>
            <a:r>
              <a:rPr lang="en-US" altLang="en-US" smtClean="0"/>
              <a:t>3.9 Formulas of Ionic Compounds</a:t>
            </a:r>
          </a:p>
        </p:txBody>
      </p:sp>
      <p:sp>
        <p:nvSpPr>
          <p:cNvPr id="33795" name="Rectangle 45"/>
          <p:cNvSpPr>
            <a:spLocks noGrp="1" noChangeArrowheads="1"/>
          </p:cNvSpPr>
          <p:nvPr>
            <p:ph type="body" idx="1"/>
          </p:nvPr>
        </p:nvSpPr>
        <p:spPr>
          <a:xfrm>
            <a:off x="457200" y="990600"/>
            <a:ext cx="8229600" cy="2514600"/>
          </a:xfrm>
        </p:spPr>
        <p:txBody>
          <a:bodyPr/>
          <a:lstStyle/>
          <a:p>
            <a:pPr marL="457200" indent="-457200" eaLnBrk="1" hangingPunct="1">
              <a:defRPr/>
            </a:pPr>
            <a:r>
              <a:rPr lang="en-US" sz="3200" dirty="0" smtClean="0"/>
              <a:t>Example:  what is the chemical formula of magnesium chloride?</a:t>
            </a:r>
          </a:p>
          <a:p>
            <a:pPr marL="857250" lvl="1" indent="-457200" eaLnBrk="1" hangingPunct="1">
              <a:defRPr/>
            </a:pPr>
            <a:r>
              <a:rPr lang="en-US" dirty="0" smtClean="0">
                <a:solidFill>
                  <a:srgbClr val="000000"/>
                </a:solidFill>
              </a:rPr>
              <a:t>Step 1: use their placement on the periodic table to determine their charges and write the symbols of the two ions</a:t>
            </a:r>
          </a:p>
          <a:p>
            <a:pPr marL="400050" lvl="1" indent="0" eaLnBrk="1" hangingPunct="1">
              <a:buFontTx/>
              <a:buNone/>
              <a:defRPr/>
            </a:pPr>
            <a:r>
              <a:rPr lang="en-US" dirty="0">
                <a:solidFill>
                  <a:srgbClr val="000000"/>
                </a:solidFill>
              </a:rPr>
              <a:t> </a:t>
            </a:r>
            <a:r>
              <a:rPr lang="en-US" dirty="0" smtClean="0">
                <a:solidFill>
                  <a:srgbClr val="000000"/>
                </a:solidFill>
              </a:rPr>
              <a:t>            Mg</a:t>
            </a:r>
            <a:r>
              <a:rPr lang="en-US" baseline="30000" dirty="0" smtClean="0">
                <a:solidFill>
                  <a:srgbClr val="000000"/>
                </a:solidFill>
              </a:rPr>
              <a:t>2+</a:t>
            </a:r>
            <a:r>
              <a:rPr lang="en-US" dirty="0" smtClean="0">
                <a:solidFill>
                  <a:srgbClr val="000000"/>
                </a:solidFill>
              </a:rPr>
              <a:t>    Cl</a:t>
            </a:r>
            <a:r>
              <a:rPr lang="en-US" baseline="30000" dirty="0" smtClean="0">
                <a:solidFill>
                  <a:srgbClr val="000000"/>
                </a:solidFill>
              </a:rPr>
              <a:t>-</a:t>
            </a:r>
          </a:p>
          <a:p>
            <a:pPr marL="857250" lvl="1" indent="-457200" eaLnBrk="1" hangingPunct="1">
              <a:defRPr/>
            </a:pPr>
            <a:r>
              <a:rPr lang="en-US" dirty="0" smtClean="0">
                <a:solidFill>
                  <a:srgbClr val="000000"/>
                </a:solidFill>
              </a:rPr>
              <a:t>Step 2:  Combine the minimum # of each to have the total charge balance out to zero</a:t>
            </a:r>
          </a:p>
          <a:p>
            <a:pPr marL="400050" lvl="1" indent="0" eaLnBrk="1" hangingPunct="1">
              <a:buFontTx/>
              <a:buNone/>
              <a:defRPr/>
            </a:pPr>
            <a:r>
              <a:rPr lang="en-US" dirty="0">
                <a:solidFill>
                  <a:srgbClr val="000000"/>
                </a:solidFill>
              </a:rPr>
              <a:t> </a:t>
            </a:r>
            <a:r>
              <a:rPr lang="en-US" dirty="0" smtClean="0">
                <a:solidFill>
                  <a:srgbClr val="000000"/>
                </a:solidFill>
              </a:rPr>
              <a:t>             MgCl</a:t>
            </a:r>
            <a:r>
              <a:rPr lang="en-US" baseline="-25000" dirty="0" smtClean="0">
                <a:solidFill>
                  <a:srgbClr val="000000"/>
                </a:solidFill>
              </a:rPr>
              <a:t>2</a:t>
            </a:r>
          </a:p>
          <a:p>
            <a:pPr marL="400050" lvl="1" indent="0" eaLnBrk="1" hangingPunct="1">
              <a:buFontTx/>
              <a:buNone/>
              <a:defRPr/>
            </a:pPr>
            <a:r>
              <a:rPr lang="en-US" baseline="-25000" dirty="0">
                <a:solidFill>
                  <a:srgbClr val="000000"/>
                </a:solidFill>
              </a:rPr>
              <a:t> </a:t>
            </a:r>
            <a:r>
              <a:rPr lang="en-US" baseline="-25000" dirty="0" smtClean="0">
                <a:solidFill>
                  <a:srgbClr val="000000"/>
                </a:solidFill>
              </a:rPr>
              <a:t>          </a:t>
            </a:r>
            <a:r>
              <a:rPr lang="en-US" dirty="0" smtClean="0">
                <a:solidFill>
                  <a:srgbClr val="000000"/>
                </a:solidFill>
              </a:rPr>
              <a:t>(</a:t>
            </a:r>
            <a:r>
              <a:rPr lang="en-US" b="1" dirty="0" smtClean="0">
                <a:solidFill>
                  <a:srgbClr val="000000"/>
                </a:solidFill>
              </a:rPr>
              <a:t>No charges are to be shown in final answer</a:t>
            </a:r>
            <a:r>
              <a:rPr lang="en-US" dirty="0" smtClean="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1093787"/>
          </a:xfrm>
          <a:solidFill>
            <a:srgbClr val="976DC5">
              <a:alpha val="25882"/>
            </a:srgbClr>
          </a:solidFill>
        </p:spPr>
        <p:txBody>
          <a:bodyPr/>
          <a:lstStyle/>
          <a:p>
            <a:pPr eaLnBrk="1" hangingPunct="1"/>
            <a:r>
              <a:rPr lang="en-US" altLang="en-US" smtClean="0"/>
              <a:t>Formulas of Ionic Compounds</a:t>
            </a:r>
          </a:p>
        </p:txBody>
      </p:sp>
      <p:sp>
        <p:nvSpPr>
          <p:cNvPr id="33795" name="Rectangle 45"/>
          <p:cNvSpPr>
            <a:spLocks noGrp="1" noChangeArrowheads="1"/>
          </p:cNvSpPr>
          <p:nvPr>
            <p:ph type="body" idx="1"/>
          </p:nvPr>
        </p:nvSpPr>
        <p:spPr>
          <a:xfrm>
            <a:off x="457200" y="1600200"/>
            <a:ext cx="8229600" cy="2514600"/>
          </a:xfrm>
        </p:spPr>
        <p:txBody>
          <a:bodyPr/>
          <a:lstStyle/>
          <a:p>
            <a:pPr marL="457200" indent="-457200" eaLnBrk="1" hangingPunct="1"/>
            <a:r>
              <a:rPr lang="en-US" altLang="en-US" sz="3200" dirty="0" smtClean="0"/>
              <a:t>Example:  what is the chemical formula of aluminum oxide?</a:t>
            </a:r>
          </a:p>
          <a:p>
            <a:pPr marL="857250" lvl="1" indent="-457200" eaLnBrk="1" hangingPunct="1"/>
            <a:r>
              <a:rPr lang="en-US" altLang="en-US" sz="3200" dirty="0" smtClean="0">
                <a:solidFill>
                  <a:srgbClr val="000000"/>
                </a:solidFill>
              </a:rPr>
              <a:t>              Al</a:t>
            </a:r>
            <a:r>
              <a:rPr lang="en-US" altLang="en-US" sz="3200" baseline="-25000" dirty="0" smtClean="0">
                <a:solidFill>
                  <a:srgbClr val="000000"/>
                </a:solidFill>
              </a:rPr>
              <a:t>2</a:t>
            </a:r>
            <a:r>
              <a:rPr lang="en-US" altLang="en-US" sz="3200" dirty="0" smtClean="0">
                <a:solidFill>
                  <a:srgbClr val="000000"/>
                </a:solidFill>
              </a:rPr>
              <a:t>O</a:t>
            </a:r>
            <a:r>
              <a:rPr lang="en-US" altLang="en-US" sz="3200" baseline="-25000" dirty="0" smtClean="0">
                <a:solidFill>
                  <a:srgbClr val="000000"/>
                </a:solidFill>
              </a:rPr>
              <a:t>3</a:t>
            </a:r>
            <a:endParaRPr lang="en-US" altLang="en-US" sz="3200"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1246187"/>
          </a:xfrm>
          <a:solidFill>
            <a:srgbClr val="976DC5">
              <a:alpha val="25882"/>
            </a:srgbClr>
          </a:solidFill>
        </p:spPr>
        <p:txBody>
          <a:bodyPr/>
          <a:lstStyle/>
          <a:p>
            <a:pPr eaLnBrk="1" hangingPunct="1"/>
            <a:r>
              <a:rPr lang="en-US" altLang="en-US" smtClean="0"/>
              <a:t>3.6 Charges of Monatomic </a:t>
            </a:r>
            <a:r>
              <a:rPr lang="en-US" altLang="en-US" i="1" smtClean="0"/>
              <a:t>Cations</a:t>
            </a:r>
          </a:p>
        </p:txBody>
      </p:sp>
      <p:sp>
        <p:nvSpPr>
          <p:cNvPr id="37891" name="Rectangle 10"/>
          <p:cNvSpPr>
            <a:spLocks noChangeArrowheads="1"/>
          </p:cNvSpPr>
          <p:nvPr/>
        </p:nvSpPr>
        <p:spPr bwMode="auto">
          <a:xfrm>
            <a:off x="419100" y="1828800"/>
            <a:ext cx="83058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457200" indent="-457200" eaLnBrk="1" hangingPunct="1">
              <a:spcBef>
                <a:spcPct val="20000"/>
              </a:spcBef>
              <a:buClr>
                <a:srgbClr val="976DC5"/>
              </a:buClr>
              <a:buFont typeface="Times New Roman" pitchFamily="18" charset="0"/>
              <a:buChar char="►"/>
              <a:defRPr/>
            </a:pPr>
            <a:r>
              <a:rPr lang="en-US" sz="2800" dirty="0">
                <a:solidFill>
                  <a:srgbClr val="000000"/>
                </a:solidFill>
              </a:rPr>
              <a:t>A few metals form cations of only one charge</a:t>
            </a:r>
          </a:p>
          <a:p>
            <a:pPr marL="457200" indent="-457200" eaLnBrk="1" hangingPunct="1">
              <a:spcBef>
                <a:spcPct val="20000"/>
              </a:spcBef>
              <a:buClr>
                <a:srgbClr val="976DC5"/>
              </a:buClr>
              <a:buFont typeface="Times New Roman" pitchFamily="18" charset="0"/>
              <a:buChar char="►"/>
              <a:defRPr/>
            </a:pPr>
            <a:r>
              <a:rPr lang="en-US" sz="2800" dirty="0">
                <a:solidFill>
                  <a:srgbClr val="000000"/>
                </a:solidFill>
              </a:rPr>
              <a:t> MOST metals form cations of </a:t>
            </a:r>
            <a:r>
              <a:rPr lang="en-US" sz="2800" b="1" dirty="0">
                <a:solidFill>
                  <a:srgbClr val="000000"/>
                </a:solidFill>
              </a:rPr>
              <a:t>variable</a:t>
            </a:r>
            <a:r>
              <a:rPr lang="en-US" sz="2800" dirty="0">
                <a:solidFill>
                  <a:srgbClr val="000000"/>
                </a:solidFill>
              </a:rPr>
              <a:t> charges. </a:t>
            </a:r>
          </a:p>
          <a:p>
            <a:pPr eaLnBrk="1" hangingPunct="1">
              <a:spcBef>
                <a:spcPct val="20000"/>
              </a:spcBef>
              <a:buClr>
                <a:srgbClr val="976DC5"/>
              </a:buClr>
              <a:defRPr/>
            </a:pPr>
            <a:r>
              <a:rPr lang="en-US" sz="2800" dirty="0">
                <a:solidFill>
                  <a:srgbClr val="000000"/>
                </a:solidFill>
              </a:rPr>
              <a:t>                                   </a:t>
            </a:r>
            <a:r>
              <a:rPr lang="en-US" sz="5400" dirty="0">
                <a:solidFill>
                  <a:srgbClr val="000000"/>
                </a:solidFill>
                <a:sym typeface="Wingdings" pitchFamily="2" charset="2"/>
              </a:rPr>
              <a:t></a:t>
            </a:r>
            <a:r>
              <a:rPr lang="en-US" sz="2800" dirty="0">
                <a:solidFill>
                  <a:srgbClr val="000000"/>
                </a:solidFill>
              </a:rPr>
              <a:t> </a:t>
            </a:r>
          </a:p>
          <a:p>
            <a:pPr marL="457200" indent="-457200" eaLnBrk="1" hangingPunct="1">
              <a:spcBef>
                <a:spcPct val="20000"/>
              </a:spcBef>
              <a:buClr>
                <a:srgbClr val="976DC5"/>
              </a:buClr>
              <a:buFont typeface="Times New Roman" pitchFamily="18" charset="0"/>
              <a:buChar char="►"/>
              <a:defRPr/>
            </a:pPr>
            <a:r>
              <a:rPr lang="en-US" sz="2800" dirty="0">
                <a:solidFill>
                  <a:srgbClr val="000000"/>
                </a:solidFill>
              </a:rPr>
              <a:t>It is IMPERITIVE that you </a:t>
            </a:r>
            <a:r>
              <a:rPr lang="en-US" sz="2800" b="1" dirty="0">
                <a:solidFill>
                  <a:srgbClr val="000000"/>
                </a:solidFill>
              </a:rPr>
              <a:t>MEMORIZE</a:t>
            </a:r>
            <a:r>
              <a:rPr lang="en-US" sz="2800" dirty="0">
                <a:solidFill>
                  <a:srgbClr val="000000"/>
                </a:solidFill>
              </a:rPr>
              <a:t> which metals form ions with only one possible charge</a:t>
            </a:r>
          </a:p>
          <a:p>
            <a:pPr marL="457200" indent="-457200" eaLnBrk="1" hangingPunct="1">
              <a:spcBef>
                <a:spcPct val="20000"/>
              </a:spcBef>
              <a:buClr>
                <a:srgbClr val="976DC5"/>
              </a:buClr>
              <a:buFont typeface="Times New Roman" pitchFamily="18" charset="0"/>
              <a:buChar char="►"/>
              <a:defRPr/>
            </a:pPr>
            <a:r>
              <a:rPr lang="en-US" sz="2800" dirty="0">
                <a:solidFill>
                  <a:srgbClr val="000000"/>
                </a:solidFill>
              </a:rPr>
              <a:t>That way, by default, ALL OTHER METALS can form various ions of different charges.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81000" y="990600"/>
            <a:ext cx="8229600" cy="4495800"/>
          </a:xfrm>
        </p:spPr>
        <p:txBody>
          <a:bodyPr/>
          <a:lstStyle/>
          <a:p>
            <a:pPr marL="6350" indent="7938" defTabSz="463550" eaLnBrk="1" hangingPunct="1">
              <a:tabLst>
                <a:tab pos="1828800" algn="l"/>
                <a:tab pos="2968625" algn="l"/>
              </a:tabLst>
            </a:pPr>
            <a:r>
              <a:rPr lang="en-US" altLang="en-US" sz="3200" dirty="0" smtClean="0"/>
              <a:t>Cations with </a:t>
            </a:r>
            <a:r>
              <a:rPr lang="en-US" altLang="en-US" sz="3200" b="1" dirty="0" smtClean="0"/>
              <a:t>variable</a:t>
            </a:r>
            <a:r>
              <a:rPr lang="en-US" altLang="en-US" sz="3200" dirty="0" smtClean="0"/>
              <a:t> charges</a:t>
            </a:r>
            <a:r>
              <a:rPr lang="en-US" altLang="en-US" dirty="0" smtClean="0"/>
              <a:t>: </a:t>
            </a:r>
          </a:p>
          <a:p>
            <a:pPr marL="406400" lvl="1" indent="7938" defTabSz="463550" eaLnBrk="1" hangingPunct="1">
              <a:tabLst>
                <a:tab pos="1828800" algn="l"/>
                <a:tab pos="2968625" algn="l"/>
              </a:tabLst>
            </a:pPr>
            <a:r>
              <a:rPr lang="en-US" altLang="en-US" dirty="0" smtClean="0">
                <a:solidFill>
                  <a:srgbClr val="000000"/>
                </a:solidFill>
              </a:rPr>
              <a:t>The name of the metal with its CURRENT charge written as a Roman Numeral in parentheses after the metal’s name</a:t>
            </a:r>
          </a:p>
          <a:p>
            <a:pPr marL="406400" lvl="1" indent="7938" defTabSz="463550" eaLnBrk="1" hangingPunct="1">
              <a:tabLst>
                <a:tab pos="1828800" algn="l"/>
                <a:tab pos="2968625" algn="l"/>
              </a:tabLst>
            </a:pPr>
            <a:r>
              <a:rPr lang="en-US" altLang="en-US" dirty="0" smtClean="0">
                <a:solidFill>
                  <a:srgbClr val="000000"/>
                </a:solidFill>
              </a:rPr>
              <a:t>Fe</a:t>
            </a:r>
            <a:r>
              <a:rPr lang="en-US" altLang="en-US" baseline="30000" dirty="0" smtClean="0">
                <a:solidFill>
                  <a:srgbClr val="000000"/>
                </a:solidFill>
              </a:rPr>
              <a:t>3+ </a:t>
            </a:r>
            <a:r>
              <a:rPr lang="en-US" altLang="en-US" dirty="0" smtClean="0">
                <a:solidFill>
                  <a:srgbClr val="000000"/>
                </a:solidFill>
              </a:rPr>
              <a:t> is the </a:t>
            </a:r>
            <a:r>
              <a:rPr lang="en-US" altLang="en-US" b="1" dirty="0" smtClean="0">
                <a:solidFill>
                  <a:srgbClr val="000000"/>
                </a:solidFill>
              </a:rPr>
              <a:t>iron (III) </a:t>
            </a:r>
            <a:r>
              <a:rPr lang="en-US" altLang="en-US" dirty="0" smtClean="0">
                <a:solidFill>
                  <a:srgbClr val="000000"/>
                </a:solidFill>
              </a:rPr>
              <a:t>ion.</a:t>
            </a:r>
          </a:p>
          <a:p>
            <a:pPr marL="406400" lvl="1" indent="7938" defTabSz="463550" eaLnBrk="1" hangingPunct="1">
              <a:tabLst>
                <a:tab pos="1828800" algn="l"/>
                <a:tab pos="2968625" algn="l"/>
              </a:tabLst>
            </a:pPr>
            <a:r>
              <a:rPr lang="en-US" altLang="en-US" dirty="0" smtClean="0">
                <a:solidFill>
                  <a:srgbClr val="000000"/>
                </a:solidFill>
              </a:rPr>
              <a:t>HW #68: “</a:t>
            </a:r>
            <a:r>
              <a:rPr lang="en-US" altLang="en-US" b="1" dirty="0" smtClean="0">
                <a:solidFill>
                  <a:srgbClr val="000000"/>
                </a:solidFill>
              </a:rPr>
              <a:t>ferric ion</a:t>
            </a:r>
            <a:r>
              <a:rPr lang="en-US" altLang="en-US" dirty="0" smtClean="0">
                <a:solidFill>
                  <a:srgbClr val="000000"/>
                </a:solidFill>
              </a:rPr>
              <a:t>” is actually </a:t>
            </a:r>
            <a:r>
              <a:rPr lang="en-US" altLang="en-US" b="1" dirty="0" smtClean="0">
                <a:solidFill>
                  <a:srgbClr val="000000"/>
                </a:solidFill>
              </a:rPr>
              <a:t>iron(III)</a:t>
            </a:r>
          </a:p>
          <a:p>
            <a:pPr marL="406400" lvl="1" indent="7938" defTabSz="463550" eaLnBrk="1" hangingPunct="1">
              <a:tabLst>
                <a:tab pos="1828800" algn="l"/>
                <a:tab pos="2968625" algn="l"/>
              </a:tabLst>
            </a:pPr>
            <a:r>
              <a:rPr lang="en-US" altLang="en-US" dirty="0" smtClean="0">
                <a:solidFill>
                  <a:srgbClr val="000000"/>
                </a:solidFill>
              </a:rPr>
              <a:t>HW #69: “</a:t>
            </a:r>
            <a:r>
              <a:rPr lang="en-US" altLang="en-US" b="1" dirty="0" smtClean="0">
                <a:solidFill>
                  <a:srgbClr val="000000"/>
                </a:solidFill>
              </a:rPr>
              <a:t>chromous ion” </a:t>
            </a:r>
            <a:r>
              <a:rPr lang="en-US" altLang="en-US" smtClean="0">
                <a:solidFill>
                  <a:srgbClr val="000000"/>
                </a:solidFill>
              </a:rPr>
              <a:t>is </a:t>
            </a:r>
            <a:r>
              <a:rPr lang="en-US" altLang="en-US" b="1" smtClean="0">
                <a:solidFill>
                  <a:srgbClr val="000000"/>
                </a:solidFill>
              </a:rPr>
              <a:t>chromium(II)</a:t>
            </a:r>
            <a:endParaRPr lang="en-US" altLang="en-US" dirty="0" smtClean="0">
              <a:solidFill>
                <a:srgbClr val="000000"/>
              </a:solidFill>
            </a:endParaRPr>
          </a:p>
          <a:p>
            <a:pPr marL="406400" lvl="1" indent="7938" defTabSz="463550" eaLnBrk="1" hangingPunct="1">
              <a:tabLst>
                <a:tab pos="1828800" algn="l"/>
                <a:tab pos="2968625" algn="l"/>
              </a:tabLst>
            </a:pPr>
            <a:endParaRPr lang="en-US" altLang="en-US"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7924800" cy="914400"/>
          </a:xfrm>
          <a:solidFill>
            <a:srgbClr val="976DC5">
              <a:alpha val="25882"/>
            </a:srgbClr>
          </a:solidFill>
        </p:spPr>
        <p:txBody>
          <a:bodyPr/>
          <a:lstStyle/>
          <a:p>
            <a:pPr marL="463550" indent="-438150" eaLnBrk="1" hangingPunct="1"/>
            <a:r>
              <a:rPr lang="en-US" altLang="en-US" sz="3600" i="1" smtClean="0"/>
              <a:t>THE BASIS OF </a:t>
            </a:r>
            <a:r>
              <a:rPr lang="en-US" altLang="en-US" sz="3600" smtClean="0"/>
              <a:t>MAIN GROUP </a:t>
            </a:r>
            <a:r>
              <a:rPr lang="en-US" altLang="en-US" sz="3600" i="1" smtClean="0"/>
              <a:t>CHEMICAL REACTIONS:</a:t>
            </a:r>
          </a:p>
        </p:txBody>
      </p:sp>
      <p:sp>
        <p:nvSpPr>
          <p:cNvPr id="131075" name="Rectangle 3"/>
          <p:cNvSpPr>
            <a:spLocks noGrp="1" noChangeArrowheads="1"/>
          </p:cNvSpPr>
          <p:nvPr>
            <p:ph type="body" idx="1"/>
          </p:nvPr>
        </p:nvSpPr>
        <p:spPr>
          <a:xfrm>
            <a:off x="457200" y="1447800"/>
            <a:ext cx="8153400" cy="2362200"/>
          </a:xfrm>
        </p:spPr>
        <p:txBody>
          <a:bodyPr/>
          <a:lstStyle/>
          <a:p>
            <a:pPr marL="463550" indent="-438150" eaLnBrk="1" hangingPunct="1"/>
            <a:r>
              <a:rPr lang="en-US" altLang="en-US" sz="3600" b="1" i="1" smtClean="0"/>
              <a:t>Atoms will </a:t>
            </a:r>
            <a:r>
              <a:rPr lang="en-US" altLang="en-US" sz="3600" b="1" i="1" u="sng" smtClean="0"/>
              <a:t>gain, lose or share</a:t>
            </a:r>
            <a:r>
              <a:rPr lang="en-US" altLang="en-US" sz="3600" b="1" i="1" smtClean="0"/>
              <a:t> enough electrons to have the same number of electrons as the NEAREST noble gas.</a:t>
            </a:r>
          </a:p>
          <a:p>
            <a:pPr marL="463550" indent="-438150" algn="just" eaLnBrk="1" hangingPunct="1">
              <a:lnSpc>
                <a:spcPct val="90000"/>
              </a:lnSpc>
              <a:buSzPct val="80000"/>
              <a:buFont typeface="Times New Roman" panose="02020603050405020304" pitchFamily="18" charset="0"/>
              <a:buNone/>
            </a:pPr>
            <a:endParaRPr lang="en-US" altLang="en-US" smtClean="0">
              <a:solidFill>
                <a:srgbClr val="0000FF"/>
              </a:solidFill>
            </a:endParaRPr>
          </a:p>
        </p:txBody>
      </p:sp>
      <p:sp>
        <p:nvSpPr>
          <p:cNvPr id="4100" name="TextBox 1"/>
          <p:cNvSpPr txBox="1">
            <a:spLocks noChangeArrowheads="1"/>
          </p:cNvSpPr>
          <p:nvPr/>
        </p:nvSpPr>
        <p:spPr bwMode="auto">
          <a:xfrm>
            <a:off x="3048000" y="4038600"/>
            <a:ext cx="57150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76DC5"/>
              </a:buClr>
              <a:buFont typeface="Times New Roman" panose="02020603050405020304" pitchFamily="18" charset="0"/>
              <a:buChar char="►"/>
              <a:defRPr sz="2800">
                <a:solidFill>
                  <a:srgbClr val="000000"/>
                </a:solidFill>
                <a:latin typeface="Times New Roman" panose="02020603050405020304" pitchFamily="18"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9pPr>
          </a:lstStyle>
          <a:p>
            <a:pPr eaLnBrk="1" hangingPunct="1">
              <a:buClr>
                <a:schemeClr val="hlink"/>
              </a:buClr>
              <a:buSzPct val="70000"/>
              <a:buFontTx/>
              <a:buNone/>
            </a:pPr>
            <a:r>
              <a:rPr lang="en-US" altLang="en-US" sz="3200"/>
              <a:t>(In number of electrons… not “distance” on the periodic table.)</a:t>
            </a:r>
          </a:p>
          <a:p>
            <a:pPr eaLnBrk="1" hangingPunct="1">
              <a:buClr>
                <a:schemeClr val="hlink"/>
              </a:buClr>
              <a:buSzPct val="70000"/>
              <a:buFontTx/>
              <a:buNone/>
            </a:pPr>
            <a:r>
              <a:rPr lang="en-US" altLang="en-US" sz="3200"/>
              <a:t>Boron will lose 3 electrons rather than gain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utoUpdateAnimBg="0"/>
      <p:bldP spid="410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45259" y="152400"/>
            <a:ext cx="8229600" cy="1017587"/>
          </a:xfrm>
          <a:solidFill>
            <a:srgbClr val="976DC5">
              <a:alpha val="25882"/>
            </a:srgbClr>
          </a:solidFill>
        </p:spPr>
        <p:txBody>
          <a:bodyPr/>
          <a:lstStyle/>
          <a:p>
            <a:pPr eaLnBrk="1" hangingPunct="1"/>
            <a:r>
              <a:rPr lang="en-US" altLang="en-US" dirty="0" smtClean="0"/>
              <a:t>3.6 Charges of </a:t>
            </a:r>
            <a:r>
              <a:rPr lang="en-US" altLang="en-US" i="1" dirty="0" smtClean="0"/>
              <a:t>Cations</a:t>
            </a:r>
            <a:r>
              <a:rPr lang="en-US" altLang="en-US" dirty="0" smtClean="0"/>
              <a:t> </a:t>
            </a:r>
            <a:br>
              <a:rPr lang="en-US" altLang="en-US" dirty="0" smtClean="0"/>
            </a:br>
            <a:r>
              <a:rPr lang="en-US" altLang="en-US" dirty="0" smtClean="0"/>
              <a:t>to MEMORIZE</a:t>
            </a:r>
          </a:p>
        </p:txBody>
      </p:sp>
      <p:sp>
        <p:nvSpPr>
          <p:cNvPr id="33795" name="Rectangle 10"/>
          <p:cNvSpPr>
            <a:spLocks noChangeArrowheads="1"/>
          </p:cNvSpPr>
          <p:nvPr/>
        </p:nvSpPr>
        <p:spPr bwMode="auto">
          <a:xfrm>
            <a:off x="446396" y="1295400"/>
            <a:ext cx="8305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976DC5"/>
              </a:buClr>
              <a:buFont typeface="Times New Roman" panose="02020603050405020304" pitchFamily="18" charset="0"/>
              <a:buChar char="►"/>
              <a:defRPr sz="2800">
                <a:solidFill>
                  <a:srgbClr val="000000"/>
                </a:solidFill>
                <a:latin typeface="Times New Roman" panose="02020603050405020304" pitchFamily="18" charset="0"/>
              </a:defRPr>
            </a:lvl1pPr>
            <a:lvl2pPr marL="914400" indent="-457200">
              <a:spcBef>
                <a:spcPct val="20000"/>
              </a:spcBef>
              <a:buChar char="–"/>
              <a:defRPr sz="2800">
                <a:solidFill>
                  <a:schemeClr val="tx1"/>
                </a:solidFill>
                <a:latin typeface="Verdana" panose="020B0604030504040204" pitchFamily="34" charset="0"/>
              </a:defRPr>
            </a:lvl2pPr>
            <a:lvl3pPr marL="1371600" indent="-457200">
              <a:spcBef>
                <a:spcPct val="20000"/>
              </a:spcBef>
              <a:buClr>
                <a:schemeClr val="hlink"/>
              </a:buClr>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9pPr>
          </a:lstStyle>
          <a:p>
            <a:pPr lvl="1" eaLnBrk="1" hangingPunct="1">
              <a:buClr>
                <a:srgbClr val="976DC5"/>
              </a:buClr>
              <a:buFontTx/>
              <a:buNone/>
            </a:pPr>
            <a:r>
              <a:rPr lang="en-US" altLang="en-US" dirty="0">
                <a:solidFill>
                  <a:srgbClr val="000000"/>
                </a:solidFill>
                <a:latin typeface="Times New Roman" panose="02020603050405020304" pitchFamily="18" charset="0"/>
              </a:rPr>
              <a:t>Metal cations that have only ONE charge:</a:t>
            </a:r>
          </a:p>
          <a:p>
            <a:pPr lvl="2" eaLnBrk="1" hangingPunct="1">
              <a:buClr>
                <a:srgbClr val="976DC5"/>
              </a:buClr>
              <a:buFont typeface="Times New Roman" panose="02020603050405020304" pitchFamily="18" charset="0"/>
              <a:buChar char="►"/>
            </a:pPr>
            <a:r>
              <a:rPr lang="en-US" altLang="en-US" sz="2800" dirty="0">
                <a:solidFill>
                  <a:srgbClr val="000000"/>
                </a:solidFill>
                <a:latin typeface="Times New Roman" panose="02020603050405020304" pitchFamily="18" charset="0"/>
              </a:rPr>
              <a:t>Group 1 metals are ALWAYS 1+</a:t>
            </a:r>
          </a:p>
          <a:p>
            <a:pPr lvl="2" eaLnBrk="1" hangingPunct="1">
              <a:buClr>
                <a:srgbClr val="976DC5"/>
              </a:buClr>
              <a:buFont typeface="Times New Roman" panose="02020603050405020304" pitchFamily="18" charset="0"/>
              <a:buChar char="►"/>
            </a:pPr>
            <a:r>
              <a:rPr lang="en-US" altLang="en-US" sz="2800" dirty="0">
                <a:solidFill>
                  <a:srgbClr val="000000"/>
                </a:solidFill>
                <a:latin typeface="Times New Roman" panose="02020603050405020304" pitchFamily="18" charset="0"/>
              </a:rPr>
              <a:t>Group 2 metals are ALWAYS 2+</a:t>
            </a:r>
          </a:p>
          <a:p>
            <a:pPr lvl="2" eaLnBrk="1" hangingPunct="1">
              <a:buClr>
                <a:srgbClr val="976DC5"/>
              </a:buClr>
              <a:buFont typeface="Times New Roman" panose="02020603050405020304" pitchFamily="18" charset="0"/>
              <a:buChar char="►"/>
            </a:pPr>
            <a:r>
              <a:rPr lang="en-US" altLang="en-US" sz="2800" dirty="0">
                <a:solidFill>
                  <a:srgbClr val="000000"/>
                </a:solidFill>
                <a:latin typeface="Times New Roman" panose="02020603050405020304" pitchFamily="18" charset="0"/>
              </a:rPr>
              <a:t>Aluminum is ALWAYS 3+</a:t>
            </a:r>
          </a:p>
          <a:p>
            <a:pPr lvl="2" eaLnBrk="1" hangingPunct="1">
              <a:buClr>
                <a:srgbClr val="976DC5"/>
              </a:buClr>
              <a:buFont typeface="Times New Roman" panose="02020603050405020304" pitchFamily="18" charset="0"/>
              <a:buChar char="►"/>
            </a:pPr>
            <a:r>
              <a:rPr lang="en-US" altLang="en-US" sz="2800" dirty="0">
                <a:solidFill>
                  <a:srgbClr val="000000"/>
                </a:solidFill>
                <a:latin typeface="Times New Roman" panose="02020603050405020304" pitchFamily="18" charset="0"/>
              </a:rPr>
              <a:t>Zinc is ALWAYS 2+</a:t>
            </a:r>
          </a:p>
          <a:p>
            <a:pPr lvl="2" eaLnBrk="1" hangingPunct="1">
              <a:buClr>
                <a:srgbClr val="976DC5"/>
              </a:buClr>
              <a:buFont typeface="Times New Roman" panose="02020603050405020304" pitchFamily="18" charset="0"/>
              <a:buChar char="►"/>
            </a:pPr>
            <a:r>
              <a:rPr lang="en-US" altLang="en-US" sz="2800" dirty="0">
                <a:solidFill>
                  <a:srgbClr val="000000"/>
                </a:solidFill>
                <a:latin typeface="Times New Roman" panose="02020603050405020304" pitchFamily="18" charset="0"/>
              </a:rPr>
              <a:t>Cadmium is ALWAYS 2</a:t>
            </a:r>
            <a:r>
              <a:rPr lang="en-US" altLang="en-US" sz="2800" dirty="0" smtClean="0">
                <a:solidFill>
                  <a:srgbClr val="000000"/>
                </a:solidFill>
                <a:latin typeface="Times New Roman" panose="02020603050405020304" pitchFamily="18" charset="0"/>
              </a:rPr>
              <a:t>+</a:t>
            </a:r>
          </a:p>
          <a:p>
            <a:pPr marL="0" indent="0" eaLnBrk="1" hangingPunct="1">
              <a:buNone/>
            </a:pPr>
            <a:endParaRPr lang="en-US" altLang="en-US" sz="1800" dirty="0" smtClean="0"/>
          </a:p>
          <a:p>
            <a:pPr marL="0" indent="0" eaLnBrk="1" hangingPunct="1">
              <a:buNone/>
            </a:pPr>
            <a:r>
              <a:rPr lang="en-US" altLang="en-US" sz="3200" dirty="0" smtClean="0"/>
              <a:t>These cations </a:t>
            </a:r>
            <a:r>
              <a:rPr lang="en-US" altLang="en-US" sz="3200" u="sng" dirty="0" smtClean="0"/>
              <a:t>NEVER</a:t>
            </a:r>
            <a:r>
              <a:rPr lang="en-US" altLang="en-US" sz="3200" dirty="0" smtClean="0"/>
              <a:t> get a Roman Numeral!!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8229600" cy="1246187"/>
          </a:xfrm>
          <a:solidFill>
            <a:srgbClr val="976DC5">
              <a:alpha val="25882"/>
            </a:srgbClr>
          </a:solidFill>
        </p:spPr>
        <p:txBody>
          <a:bodyPr/>
          <a:lstStyle/>
          <a:p>
            <a:pPr eaLnBrk="1" hangingPunct="1"/>
            <a:r>
              <a:rPr lang="en-US" altLang="en-US" smtClean="0"/>
              <a:t>Charges of Monatomic </a:t>
            </a:r>
            <a:r>
              <a:rPr lang="en-US" altLang="en-US" i="1" smtClean="0"/>
              <a:t>Cations</a:t>
            </a:r>
          </a:p>
        </p:txBody>
      </p:sp>
      <p:sp>
        <p:nvSpPr>
          <p:cNvPr id="33795" name="Rectangle 10"/>
          <p:cNvSpPr>
            <a:spLocks noChangeArrowheads="1"/>
          </p:cNvSpPr>
          <p:nvPr/>
        </p:nvSpPr>
        <p:spPr bwMode="auto">
          <a:xfrm>
            <a:off x="419100" y="1828800"/>
            <a:ext cx="8305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lr>
                <a:srgbClr val="976DC5"/>
              </a:buClr>
              <a:buFont typeface="Times New Roman" panose="02020603050405020304" pitchFamily="18" charset="0"/>
              <a:buChar char="►"/>
              <a:defRPr sz="2800">
                <a:solidFill>
                  <a:srgbClr val="000000"/>
                </a:solidFill>
                <a:latin typeface="Times New Roman" panose="02020603050405020304" pitchFamily="18"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9pPr>
          </a:lstStyle>
          <a:p>
            <a:pPr eaLnBrk="1" hangingPunct="1"/>
            <a:r>
              <a:rPr lang="en-US" altLang="en-US"/>
              <a:t>That’s 15 metals out of about 93… </a:t>
            </a:r>
          </a:p>
          <a:p>
            <a:pPr eaLnBrk="1" hangingPunct="1"/>
            <a:r>
              <a:rPr lang="en-US" altLang="en-US" b="1" i="1" u="sng"/>
              <a:t>the rest </a:t>
            </a:r>
            <a:r>
              <a:rPr lang="en-US" altLang="en-US" b="1" i="1"/>
              <a:t>are all assumed to have variable charges (more than one possible charge per metal)</a:t>
            </a:r>
          </a:p>
          <a:p>
            <a:pPr eaLnBrk="1" hangingPunct="1"/>
            <a:r>
              <a:rPr lang="en-US" altLang="en-US"/>
              <a:t>Example: Iron can be Fe</a:t>
            </a:r>
            <a:r>
              <a:rPr lang="en-US" altLang="en-US" baseline="30000"/>
              <a:t>2+</a:t>
            </a:r>
            <a:r>
              <a:rPr lang="en-US" altLang="en-US"/>
              <a:t>  or Fe</a:t>
            </a:r>
            <a:r>
              <a:rPr lang="en-US" altLang="en-US" baseline="30000"/>
              <a:t>3+</a:t>
            </a:r>
          </a:p>
          <a:p>
            <a:pPr eaLnBrk="1" hangingPunct="1"/>
            <a:r>
              <a:rPr lang="en-US" altLang="en-US"/>
              <a:t>But calcium can ONLY be Ca</a:t>
            </a:r>
            <a:r>
              <a:rPr lang="en-US" altLang="en-US" baseline="30000"/>
              <a:t>2+</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7813"/>
            <a:ext cx="8229600" cy="1246187"/>
          </a:xfrm>
          <a:solidFill>
            <a:srgbClr val="976DC5">
              <a:alpha val="25882"/>
            </a:srgbClr>
          </a:solidFill>
        </p:spPr>
        <p:txBody>
          <a:bodyPr/>
          <a:lstStyle/>
          <a:p>
            <a:pPr eaLnBrk="1" hangingPunct="1"/>
            <a:r>
              <a:rPr lang="en-US" altLang="en-US" smtClean="0"/>
              <a:t>3.6 Charges of Monatomic </a:t>
            </a:r>
            <a:r>
              <a:rPr lang="en-US" altLang="en-US" i="1" smtClean="0"/>
              <a:t>Anions</a:t>
            </a:r>
          </a:p>
        </p:txBody>
      </p:sp>
      <p:sp>
        <p:nvSpPr>
          <p:cNvPr id="33795" name="Rectangle 10"/>
          <p:cNvSpPr>
            <a:spLocks noChangeArrowheads="1"/>
          </p:cNvSpPr>
          <p:nvPr/>
        </p:nvSpPr>
        <p:spPr bwMode="auto">
          <a:xfrm>
            <a:off x="419100" y="1828800"/>
            <a:ext cx="83058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lr>
                <a:srgbClr val="976DC5"/>
              </a:buClr>
              <a:buFont typeface="Times New Roman" panose="02020603050405020304" pitchFamily="18" charset="0"/>
              <a:buChar char="►"/>
              <a:defRPr sz="2800">
                <a:solidFill>
                  <a:srgbClr val="000000"/>
                </a:solidFill>
                <a:latin typeface="Times New Roman" panose="02020603050405020304" pitchFamily="18"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u"/>
              <a:defRPr sz="2000">
                <a:solidFill>
                  <a:schemeClr val="tx1"/>
                </a:solidFill>
                <a:latin typeface="Verdana" panose="020B0604030504040204" pitchFamily="34" charset="0"/>
              </a:defRPr>
            </a:lvl9pPr>
          </a:lstStyle>
          <a:p>
            <a:pPr eaLnBrk="1" hangingPunct="1"/>
            <a:r>
              <a:rPr lang="en-US" altLang="en-US" sz="3200"/>
              <a:t>These are easy…</a:t>
            </a:r>
          </a:p>
          <a:p>
            <a:pPr eaLnBrk="1" hangingPunct="1"/>
            <a:r>
              <a:rPr lang="en-US" altLang="en-US" sz="3200"/>
              <a:t>Anions NEVER have variable charges, so there’s nothing to memorize </a:t>
            </a:r>
            <a:r>
              <a:rPr lang="en-US" altLang="en-US" sz="3200">
                <a:sym typeface="Wingdings" panose="05000000000000000000" pitchFamily="2" charset="2"/>
              </a:rPr>
              <a:t></a:t>
            </a:r>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57200"/>
            <a:ext cx="8229600" cy="914400"/>
          </a:xfrm>
          <a:solidFill>
            <a:srgbClr val="976DC5">
              <a:alpha val="25882"/>
            </a:srgbClr>
          </a:solidFill>
        </p:spPr>
        <p:txBody>
          <a:bodyPr/>
          <a:lstStyle/>
          <a:p>
            <a:pPr eaLnBrk="1" hangingPunct="1"/>
            <a:r>
              <a:rPr lang="en-US" altLang="en-US" smtClean="0"/>
              <a:t>3.7 Naming Monatomic Ions</a:t>
            </a:r>
          </a:p>
        </p:txBody>
      </p:sp>
      <p:sp>
        <p:nvSpPr>
          <p:cNvPr id="34819" name="Rectangle 3"/>
          <p:cNvSpPr>
            <a:spLocks noGrp="1" noChangeArrowheads="1"/>
          </p:cNvSpPr>
          <p:nvPr>
            <p:ph type="body" idx="1"/>
          </p:nvPr>
        </p:nvSpPr>
        <p:spPr>
          <a:xfrm>
            <a:off x="457200" y="1676400"/>
            <a:ext cx="8229600" cy="4495800"/>
          </a:xfrm>
        </p:spPr>
        <p:txBody>
          <a:bodyPr/>
          <a:lstStyle/>
          <a:p>
            <a:pPr marL="6350" indent="7938" defTabSz="463550" eaLnBrk="1" hangingPunct="1">
              <a:tabLst>
                <a:tab pos="1828800" algn="l"/>
                <a:tab pos="2968625" algn="l"/>
              </a:tabLst>
            </a:pPr>
            <a:r>
              <a:rPr lang="en-US" altLang="en-US" sz="3200" smtClean="0"/>
              <a:t>Cations with </a:t>
            </a:r>
            <a:r>
              <a:rPr lang="en-US" altLang="en-US" sz="3200" b="1" smtClean="0"/>
              <a:t>only ONE</a:t>
            </a:r>
            <a:r>
              <a:rPr lang="en-US" altLang="en-US" sz="3200" smtClean="0"/>
              <a:t> charge</a:t>
            </a:r>
            <a:r>
              <a:rPr lang="en-US" altLang="en-US" smtClean="0"/>
              <a:t>: </a:t>
            </a:r>
          </a:p>
          <a:p>
            <a:pPr marL="406400" lvl="1" indent="7938" defTabSz="463550" eaLnBrk="1" hangingPunct="1">
              <a:tabLst>
                <a:tab pos="1828800" algn="l"/>
                <a:tab pos="2968625" algn="l"/>
              </a:tabLst>
            </a:pPr>
            <a:r>
              <a:rPr lang="en-US" altLang="en-US" smtClean="0">
                <a:solidFill>
                  <a:srgbClr val="000000"/>
                </a:solidFill>
              </a:rPr>
              <a:t>The name of the element (or compound) with no adjustments</a:t>
            </a:r>
          </a:p>
          <a:p>
            <a:pPr marL="406400" lvl="1" indent="7938" defTabSz="463550" eaLnBrk="1" hangingPunct="1">
              <a:tabLst>
                <a:tab pos="1828800" algn="l"/>
                <a:tab pos="2968625" algn="l"/>
              </a:tabLst>
            </a:pPr>
            <a:r>
              <a:rPr lang="en-US" altLang="en-US" smtClean="0">
                <a:solidFill>
                  <a:srgbClr val="000000"/>
                </a:solidFill>
              </a:rPr>
              <a:t>Mg</a:t>
            </a:r>
            <a:r>
              <a:rPr lang="en-US" altLang="en-US" baseline="30000" smtClean="0">
                <a:solidFill>
                  <a:srgbClr val="000000"/>
                </a:solidFill>
              </a:rPr>
              <a:t>2+</a:t>
            </a:r>
            <a:r>
              <a:rPr lang="en-US" altLang="en-US" smtClean="0">
                <a:solidFill>
                  <a:srgbClr val="000000"/>
                </a:solidFill>
              </a:rPr>
              <a:t> is the </a:t>
            </a:r>
            <a:r>
              <a:rPr lang="en-US" altLang="en-US" b="1" smtClean="0">
                <a:solidFill>
                  <a:srgbClr val="000000"/>
                </a:solidFill>
              </a:rPr>
              <a:t>magnesium</a:t>
            </a:r>
            <a:r>
              <a:rPr lang="en-US" altLang="en-US" smtClean="0">
                <a:solidFill>
                  <a:srgbClr val="000000"/>
                </a:solidFill>
              </a:rPr>
              <a:t> ion (as opposed to the “magnesium atom”)</a:t>
            </a:r>
          </a:p>
          <a:p>
            <a:pPr marL="406400" lvl="1" indent="7938" defTabSz="463550" eaLnBrk="1" hangingPunct="1">
              <a:buFontTx/>
              <a:buNone/>
              <a:tabLst>
                <a:tab pos="1828800" algn="l"/>
                <a:tab pos="2968625" algn="l"/>
              </a:tabLst>
            </a:pPr>
            <a:endParaRPr lang="en-US" altLang="en-US" smtClean="0">
              <a:solidFill>
                <a:srgbClr val="000000"/>
              </a:solidFill>
            </a:endParaRPr>
          </a:p>
          <a:p>
            <a:pPr marL="406400" lvl="1" indent="7938" defTabSz="463550" eaLnBrk="1" hangingPunct="1">
              <a:buFontTx/>
              <a:buNone/>
              <a:tabLst>
                <a:tab pos="1828800" algn="l"/>
                <a:tab pos="2968625" algn="l"/>
              </a:tabLst>
            </a:pPr>
            <a:endParaRPr lang="en-US" altLang="en-US"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762000"/>
            <a:ext cx="8229600" cy="4495800"/>
          </a:xfrm>
        </p:spPr>
        <p:txBody>
          <a:bodyPr/>
          <a:lstStyle/>
          <a:p>
            <a:pPr marL="6350" indent="7938" defTabSz="463550" eaLnBrk="1" hangingPunct="1">
              <a:tabLst>
                <a:tab pos="1828800" algn="l"/>
                <a:tab pos="2968625" algn="l"/>
              </a:tabLst>
            </a:pPr>
            <a:r>
              <a:rPr lang="en-US" altLang="en-US" sz="3200" smtClean="0"/>
              <a:t>Anions:</a:t>
            </a:r>
            <a:endParaRPr lang="en-US" altLang="en-US" smtClean="0"/>
          </a:p>
          <a:p>
            <a:pPr marL="406400" lvl="1" indent="7938" defTabSz="463550" eaLnBrk="1" hangingPunct="1">
              <a:tabLst>
                <a:tab pos="1828800" algn="l"/>
                <a:tab pos="2968625" algn="l"/>
              </a:tabLst>
            </a:pPr>
            <a:r>
              <a:rPr lang="en-US" altLang="en-US" b="1" smtClean="0">
                <a:solidFill>
                  <a:srgbClr val="000000"/>
                </a:solidFill>
              </a:rPr>
              <a:t>Monatomic anions</a:t>
            </a:r>
            <a:r>
              <a:rPr lang="en-US" altLang="en-US" smtClean="0">
                <a:solidFill>
                  <a:srgbClr val="000000"/>
                </a:solidFill>
              </a:rPr>
              <a:t>:  cut off the ending and add –ide.</a:t>
            </a:r>
          </a:p>
          <a:p>
            <a:pPr marL="406400" lvl="1" indent="7938" defTabSz="463550" eaLnBrk="1" hangingPunct="1">
              <a:tabLst>
                <a:tab pos="1828800" algn="l"/>
                <a:tab pos="2968625" algn="l"/>
              </a:tabLst>
            </a:pPr>
            <a:r>
              <a:rPr lang="en-US" altLang="en-US" smtClean="0">
                <a:solidFill>
                  <a:srgbClr val="000000"/>
                </a:solidFill>
              </a:rPr>
              <a:t>O</a:t>
            </a:r>
            <a:r>
              <a:rPr lang="en-US" altLang="en-US" baseline="30000" smtClean="0">
                <a:solidFill>
                  <a:srgbClr val="000000"/>
                </a:solidFill>
              </a:rPr>
              <a:t>2-</a:t>
            </a:r>
            <a:r>
              <a:rPr lang="en-US" altLang="en-US" smtClean="0">
                <a:solidFill>
                  <a:srgbClr val="000000"/>
                </a:solidFill>
              </a:rPr>
              <a:t> is the oxide ion</a:t>
            </a:r>
          </a:p>
          <a:p>
            <a:pPr marL="406400" lvl="1" indent="7938" defTabSz="463550" eaLnBrk="1" hangingPunct="1">
              <a:tabLst>
                <a:tab pos="1828800" algn="l"/>
                <a:tab pos="2968625" algn="l"/>
              </a:tabLst>
            </a:pPr>
            <a:r>
              <a:rPr lang="en-US" altLang="en-US" smtClean="0">
                <a:solidFill>
                  <a:srgbClr val="000000"/>
                </a:solidFill>
              </a:rPr>
              <a:t>P</a:t>
            </a:r>
            <a:r>
              <a:rPr lang="en-US" altLang="en-US" baseline="30000" smtClean="0">
                <a:solidFill>
                  <a:srgbClr val="000000"/>
                </a:solidFill>
              </a:rPr>
              <a:t>3-</a:t>
            </a:r>
            <a:r>
              <a:rPr lang="en-US" altLang="en-US" smtClean="0">
                <a:solidFill>
                  <a:srgbClr val="000000"/>
                </a:solidFill>
              </a:rPr>
              <a:t> is the phosphide ion</a:t>
            </a:r>
          </a:p>
          <a:p>
            <a:pPr marL="406400" lvl="1" indent="7938" defTabSz="463550" eaLnBrk="1" hangingPunct="1">
              <a:tabLst>
                <a:tab pos="1828800" algn="l"/>
                <a:tab pos="2968625" algn="l"/>
              </a:tabLst>
            </a:pPr>
            <a:r>
              <a:rPr lang="en-US" altLang="en-US" smtClean="0">
                <a:solidFill>
                  <a:srgbClr val="000000"/>
                </a:solidFill>
              </a:rPr>
              <a:t>Cl</a:t>
            </a:r>
            <a:r>
              <a:rPr lang="en-US" altLang="en-US" baseline="30000" smtClean="0">
                <a:solidFill>
                  <a:srgbClr val="000000"/>
                </a:solidFill>
              </a:rPr>
              <a:t>-</a:t>
            </a:r>
            <a:r>
              <a:rPr lang="en-US" altLang="en-US" smtClean="0">
                <a:solidFill>
                  <a:srgbClr val="000000"/>
                </a:solidFill>
              </a:rPr>
              <a:t> is the chloride ion</a:t>
            </a:r>
          </a:p>
          <a:p>
            <a:pPr marL="406400" lvl="1" indent="7938" defTabSz="463550" eaLnBrk="1" hangingPunct="1">
              <a:tabLst>
                <a:tab pos="1828800" algn="l"/>
                <a:tab pos="2968625" algn="l"/>
              </a:tabLst>
            </a:pPr>
            <a:endParaRPr lang="en-US" altLang="en-US"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7813"/>
            <a:ext cx="8229600" cy="1093787"/>
          </a:xfrm>
          <a:solidFill>
            <a:srgbClr val="976DC5">
              <a:alpha val="25882"/>
            </a:srgbClr>
          </a:solidFill>
        </p:spPr>
        <p:txBody>
          <a:bodyPr/>
          <a:lstStyle/>
          <a:p>
            <a:pPr eaLnBrk="1" hangingPunct="1"/>
            <a:r>
              <a:rPr lang="en-US" altLang="en-US" smtClean="0"/>
              <a:t>3.8 </a:t>
            </a:r>
            <a:r>
              <a:rPr lang="en-US" altLang="en-US" u="sng" smtClean="0"/>
              <a:t>Poly</a:t>
            </a:r>
            <a:r>
              <a:rPr lang="en-US" altLang="en-US" smtClean="0"/>
              <a:t>atomic Ions</a:t>
            </a:r>
          </a:p>
        </p:txBody>
      </p:sp>
      <p:sp>
        <p:nvSpPr>
          <p:cNvPr id="35843" name="Rectangle 4"/>
          <p:cNvSpPr>
            <a:spLocks noGrp="1" noChangeArrowheads="1"/>
          </p:cNvSpPr>
          <p:nvPr>
            <p:ph type="body" idx="1"/>
          </p:nvPr>
        </p:nvSpPr>
        <p:spPr>
          <a:xfrm>
            <a:off x="457200" y="1600200"/>
            <a:ext cx="8229600" cy="4572000"/>
          </a:xfrm>
        </p:spPr>
        <p:txBody>
          <a:bodyPr/>
          <a:lstStyle/>
          <a:p>
            <a:pPr marL="457200" indent="-457200" eaLnBrk="1" hangingPunct="1"/>
            <a:r>
              <a:rPr lang="en-US" altLang="en-US" sz="3200" smtClean="0"/>
              <a:t>Ions that are composed of more than one atom are called </a:t>
            </a:r>
            <a:r>
              <a:rPr lang="en-US" altLang="en-US" sz="3200" b="1" smtClean="0"/>
              <a:t>polyatomic ions</a:t>
            </a:r>
            <a:r>
              <a:rPr lang="en-US" altLang="en-US" sz="3200" smtClean="0"/>
              <a:t>. </a:t>
            </a:r>
          </a:p>
          <a:p>
            <a:pPr marL="457200" indent="-457200" eaLnBrk="1" hangingPunct="1"/>
            <a:r>
              <a:rPr lang="en-US" altLang="en-US" sz="3200" smtClean="0"/>
              <a:t>Example:  SO</a:t>
            </a:r>
            <a:r>
              <a:rPr lang="en-US" altLang="en-US" sz="3200" baseline="-25000" smtClean="0"/>
              <a:t>4</a:t>
            </a:r>
            <a:r>
              <a:rPr lang="en-US" altLang="en-US" sz="3200" baseline="30000" smtClean="0"/>
              <a:t>2-</a:t>
            </a:r>
            <a:r>
              <a:rPr lang="en-US" altLang="en-US" sz="3200" smtClean="0"/>
              <a:t> is the sulfate ion.  </a:t>
            </a:r>
          </a:p>
          <a:p>
            <a:pPr marL="857250" lvl="1" indent="-457200" eaLnBrk="1" hangingPunct="1"/>
            <a:r>
              <a:rPr lang="en-US" altLang="en-US" smtClean="0">
                <a:solidFill>
                  <a:srgbClr val="000000"/>
                </a:solidFill>
              </a:rPr>
              <a:t>The “2-” is the charge of the </a:t>
            </a:r>
            <a:r>
              <a:rPr lang="en-US" altLang="en-US" b="1" smtClean="0">
                <a:solidFill>
                  <a:srgbClr val="000000"/>
                </a:solidFill>
              </a:rPr>
              <a:t>whole</a:t>
            </a:r>
            <a:r>
              <a:rPr lang="en-US" altLang="en-US" smtClean="0">
                <a:solidFill>
                  <a:srgbClr val="000000"/>
                </a:solidFill>
              </a:rPr>
              <a:t> grouping of atoms.</a:t>
            </a:r>
          </a:p>
          <a:p>
            <a:pPr marL="857250" lvl="1" indent="-457200" eaLnBrk="1" hangingPunct="1"/>
            <a:r>
              <a:rPr lang="en-US" altLang="en-US" smtClean="0">
                <a:solidFill>
                  <a:srgbClr val="000000"/>
                </a:solidFill>
              </a:rPr>
              <a:t>DON’T change the endings of polyatomic ions… they’ve already been changed!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marL="350838" indent="-350838" eaLnBrk="1" hangingPunct="1"/>
            <a:r>
              <a:rPr lang="en-US" altLang="en-US" smtClean="0"/>
              <a:t>List the cation first and the anion second; for example, NaCl not ClNa.</a:t>
            </a:r>
          </a:p>
          <a:p>
            <a:pPr marL="350838" indent="-350838" eaLnBrk="1" hangingPunct="1"/>
            <a:r>
              <a:rPr lang="en-US" altLang="en-US" smtClean="0"/>
              <a:t>Make sure to reduce subscripts; for example, </a:t>
            </a:r>
          </a:p>
          <a:p>
            <a:pPr marL="350838" indent="-350838" eaLnBrk="1" hangingPunct="1">
              <a:buFont typeface="Times New Roman" panose="02020603050405020304" pitchFamily="18" charset="0"/>
              <a:buNone/>
            </a:pPr>
            <a:r>
              <a:rPr lang="en-US" altLang="en-US" smtClean="0"/>
              <a:t>         MgO not Mg</a:t>
            </a:r>
            <a:r>
              <a:rPr lang="en-US" altLang="en-US" baseline="-25000" smtClean="0"/>
              <a:t>2</a:t>
            </a:r>
            <a:r>
              <a:rPr lang="en-US" altLang="en-US" smtClean="0"/>
              <a:t>O</a:t>
            </a:r>
            <a:r>
              <a:rPr lang="en-US" altLang="en-US" baseline="-25000" smtClean="0"/>
              <a:t>2</a:t>
            </a:r>
            <a:r>
              <a:rPr lang="en-US" altLang="en-US" smtClean="0"/>
              <a:t>… SnO</a:t>
            </a:r>
            <a:r>
              <a:rPr lang="en-US" altLang="en-US" baseline="-25000" smtClean="0"/>
              <a:t>2</a:t>
            </a:r>
            <a:r>
              <a:rPr lang="en-US" altLang="en-US" smtClean="0"/>
              <a:t> not Sn</a:t>
            </a:r>
            <a:r>
              <a:rPr lang="en-US" altLang="en-US" baseline="-25000" smtClean="0"/>
              <a:t>2</a:t>
            </a:r>
            <a:r>
              <a:rPr lang="en-US" altLang="en-US" smtClean="0"/>
              <a:t>O</a:t>
            </a:r>
            <a:r>
              <a:rPr lang="en-US" altLang="en-US" baseline="-25000" smtClean="0"/>
              <a:t>4</a:t>
            </a:r>
            <a:endParaRPr lang="en-US" altLang="en-US" smtClean="0"/>
          </a:p>
          <a:p>
            <a:pPr marL="350838" indent="-350838" eaLnBrk="1" hangingPunct="1"/>
            <a:r>
              <a:rPr lang="en-US" altLang="en-US" smtClean="0"/>
              <a:t>Do not write the charges of the ions; for example, KF not K+F</a:t>
            </a:r>
            <a:r>
              <a:rPr lang="en-US" altLang="en-US" baseline="30000" smtClean="0"/>
              <a:t>-</a:t>
            </a:r>
          </a:p>
          <a:p>
            <a:pPr marL="350838" indent="-350838" eaLnBrk="1" hangingPunct="1"/>
            <a:r>
              <a:rPr lang="en-US" altLang="en-US" smtClean="0"/>
              <a:t>Use parentheses around a polyatomic ion formula if it has a subscript; for example, Al</a:t>
            </a:r>
            <a:r>
              <a:rPr lang="en-US" altLang="en-US" baseline="-25000" smtClean="0"/>
              <a:t>2</a:t>
            </a:r>
            <a:r>
              <a:rPr lang="en-US" altLang="en-US" smtClean="0"/>
              <a:t>(SO</a:t>
            </a:r>
            <a:r>
              <a:rPr lang="en-US" altLang="en-US" baseline="-25000" smtClean="0"/>
              <a:t>4</a:t>
            </a:r>
            <a:r>
              <a:rPr lang="en-US" altLang="en-US" smtClean="0"/>
              <a:t>)</a:t>
            </a:r>
            <a:r>
              <a:rPr lang="en-US" altLang="en-US" baseline="-25000" smtClean="0"/>
              <a:t>3</a:t>
            </a:r>
            <a:r>
              <a:rPr lang="en-US" altLang="en-US" smtClean="0"/>
              <a:t> not Al</a:t>
            </a:r>
            <a:r>
              <a:rPr lang="en-US" altLang="en-US" baseline="-25000" smtClean="0"/>
              <a:t>2</a:t>
            </a:r>
            <a:r>
              <a:rPr lang="en-US" altLang="en-US" smtClean="0"/>
              <a:t>SO</a:t>
            </a:r>
            <a:r>
              <a:rPr lang="en-US" altLang="en-US" baseline="-25000" smtClean="0"/>
              <a:t>43</a:t>
            </a:r>
            <a:r>
              <a:rPr lang="en-US" altLang="en-US" smtClean="0"/>
              <a:t>.</a:t>
            </a:r>
          </a:p>
        </p:txBody>
      </p:sp>
      <p:sp>
        <p:nvSpPr>
          <p:cNvPr id="50179" name="Rectangle 2"/>
          <p:cNvSpPr>
            <a:spLocks noGrp="1" noChangeArrowheads="1"/>
          </p:cNvSpPr>
          <p:nvPr>
            <p:ph type="title"/>
          </p:nvPr>
        </p:nvSpPr>
        <p:spPr>
          <a:xfrm>
            <a:off x="457200" y="277813"/>
            <a:ext cx="8229600" cy="1093787"/>
          </a:xfrm>
          <a:solidFill>
            <a:srgbClr val="976DC5">
              <a:alpha val="25882"/>
            </a:srgbClr>
          </a:solidFill>
        </p:spPr>
        <p:txBody>
          <a:bodyPr/>
          <a:lstStyle/>
          <a:p>
            <a:pPr eaLnBrk="1" hangingPunct="1"/>
            <a:r>
              <a:rPr lang="en-US" altLang="en-US" smtClean="0"/>
              <a:t>3.9 Formulas of Ionic Compounds:</a:t>
            </a:r>
            <a:br>
              <a:rPr lang="en-US" altLang="en-US" smtClean="0"/>
            </a:br>
            <a:r>
              <a:rPr lang="en-US" altLang="en-US" smtClean="0"/>
              <a:t>A Summary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229600" cy="1169987"/>
          </a:xfrm>
          <a:solidFill>
            <a:srgbClr val="976DC5">
              <a:alpha val="25882"/>
            </a:srgbClr>
          </a:solidFill>
        </p:spPr>
        <p:txBody>
          <a:bodyPr/>
          <a:lstStyle/>
          <a:p>
            <a:pPr eaLnBrk="1" hangingPunct="1"/>
            <a:r>
              <a:rPr lang="en-US" altLang="en-US" smtClean="0"/>
              <a:t>3.10 Naming Ionic Compounds</a:t>
            </a:r>
          </a:p>
        </p:txBody>
      </p:sp>
      <p:sp>
        <p:nvSpPr>
          <p:cNvPr id="51203" name="Rectangle 3"/>
          <p:cNvSpPr>
            <a:spLocks noGrp="1" noChangeArrowheads="1"/>
          </p:cNvSpPr>
          <p:nvPr>
            <p:ph type="body" idx="1"/>
          </p:nvPr>
        </p:nvSpPr>
        <p:spPr>
          <a:xfrm>
            <a:off x="457200" y="1600200"/>
            <a:ext cx="8077200" cy="4530725"/>
          </a:xfrm>
        </p:spPr>
        <p:txBody>
          <a:bodyPr/>
          <a:lstStyle/>
          <a:p>
            <a:pPr marL="569913" indent="-569913" eaLnBrk="1" hangingPunct="1">
              <a:defRPr/>
            </a:pPr>
            <a:r>
              <a:rPr lang="en-US" sz="3200" dirty="0" smtClean="0"/>
              <a:t>Cation name then anion name</a:t>
            </a:r>
          </a:p>
          <a:p>
            <a:pPr marL="0" indent="0" eaLnBrk="1" hangingPunct="1">
              <a:buFont typeface="Times New Roman" panose="02020603050405020304" pitchFamily="18" charset="0"/>
              <a:buNone/>
              <a:defRPr/>
            </a:pPr>
            <a:r>
              <a:rPr lang="en-US" sz="3200" dirty="0" smtClean="0"/>
              <a:t>            That’s it… seriously!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7813"/>
            <a:ext cx="8229600" cy="1169987"/>
          </a:xfrm>
          <a:solidFill>
            <a:srgbClr val="976DC5">
              <a:alpha val="25882"/>
            </a:srgbClr>
          </a:solidFill>
        </p:spPr>
        <p:txBody>
          <a:bodyPr/>
          <a:lstStyle/>
          <a:p>
            <a:pPr eaLnBrk="1" hangingPunct="1"/>
            <a:r>
              <a:rPr lang="en-US" altLang="en-US" smtClean="0"/>
              <a:t>3.10 Naming Ionic Compounds</a:t>
            </a:r>
          </a:p>
        </p:txBody>
      </p:sp>
      <p:sp>
        <p:nvSpPr>
          <p:cNvPr id="38915" name="Rectangle 3"/>
          <p:cNvSpPr>
            <a:spLocks noGrp="1" noChangeArrowheads="1"/>
          </p:cNvSpPr>
          <p:nvPr>
            <p:ph type="body" idx="1"/>
          </p:nvPr>
        </p:nvSpPr>
        <p:spPr>
          <a:xfrm>
            <a:off x="457200" y="1600200"/>
            <a:ext cx="8077200" cy="4530725"/>
          </a:xfrm>
        </p:spPr>
        <p:txBody>
          <a:bodyPr/>
          <a:lstStyle/>
          <a:p>
            <a:pPr marL="569913" indent="-569913" eaLnBrk="1" hangingPunct="1"/>
            <a:r>
              <a:rPr lang="en-US" altLang="en-US" sz="3200" smtClean="0"/>
              <a:t>Some reminders, though:</a:t>
            </a:r>
          </a:p>
          <a:p>
            <a:pPr marL="969963" lvl="1" indent="-569913" eaLnBrk="1" hangingPunct="1"/>
            <a:r>
              <a:rPr lang="en-US" altLang="en-US" smtClean="0">
                <a:solidFill>
                  <a:srgbClr val="000000"/>
                </a:solidFill>
              </a:rPr>
              <a:t>Cations of metals with variable charges have a Roman Numeral in its name.</a:t>
            </a:r>
          </a:p>
          <a:p>
            <a:pPr marL="969963" lvl="1" indent="-569913" eaLnBrk="1" hangingPunct="1"/>
            <a:r>
              <a:rPr lang="en-US" altLang="en-US" smtClean="0">
                <a:solidFill>
                  <a:srgbClr val="000000"/>
                </a:solidFill>
              </a:rPr>
              <a:t>Cations of metals with only one charge are NOT to include a Roman Numeral… you will lose points if you do so.</a:t>
            </a:r>
          </a:p>
          <a:p>
            <a:pPr marL="969963" lvl="1" indent="-569913" eaLnBrk="1" hangingPunct="1"/>
            <a:r>
              <a:rPr lang="en-US" altLang="en-US" smtClean="0">
                <a:solidFill>
                  <a:srgbClr val="000000"/>
                </a:solidFill>
              </a:rPr>
              <a:t>Don’t forget to change the ending of any </a:t>
            </a:r>
            <a:r>
              <a:rPr lang="en-US" altLang="en-US" b="1" smtClean="0">
                <a:solidFill>
                  <a:srgbClr val="000000"/>
                </a:solidFill>
              </a:rPr>
              <a:t>monatomic</a:t>
            </a:r>
            <a:r>
              <a:rPr lang="en-US" altLang="en-US" smtClean="0">
                <a:solidFill>
                  <a:srgbClr val="000000"/>
                </a:solidFill>
              </a:rPr>
              <a:t> anions to –ide.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solidFill>
            <a:srgbClr val="976DC5">
              <a:alpha val="25882"/>
            </a:srgbClr>
          </a:solidFill>
        </p:spPr>
        <p:txBody>
          <a:bodyPr/>
          <a:lstStyle/>
          <a:p>
            <a:pPr algn="l" eaLnBrk="1" hangingPunct="1"/>
            <a:r>
              <a:rPr lang="en-US" altLang="en-US" sz="2800" smtClean="0"/>
              <a:t>The name of the compound Cr</a:t>
            </a:r>
            <a:r>
              <a:rPr lang="en-US" altLang="en-US" sz="2800" baseline="-25000" smtClean="0"/>
              <a:t>2</a:t>
            </a:r>
            <a:r>
              <a:rPr lang="en-US" altLang="en-US" sz="2800" smtClean="0"/>
              <a:t>(SO</a:t>
            </a:r>
            <a:r>
              <a:rPr lang="en-US" altLang="en-US" sz="2800" baseline="-25000" smtClean="0"/>
              <a:t>4</a:t>
            </a:r>
            <a:r>
              <a:rPr lang="en-US" altLang="en-US" sz="2800" smtClean="0"/>
              <a:t>)</a:t>
            </a:r>
            <a:r>
              <a:rPr lang="en-US" altLang="en-US" sz="2800" baseline="-25000" smtClean="0"/>
              <a:t>3</a:t>
            </a:r>
            <a:r>
              <a:rPr lang="en-US" altLang="en-US" sz="2800" smtClean="0"/>
              <a:t> is</a:t>
            </a:r>
          </a:p>
        </p:txBody>
      </p:sp>
      <p:sp>
        <p:nvSpPr>
          <p:cNvPr id="53251" name="Rectangle 4"/>
          <p:cNvSpPr>
            <a:spLocks noGrp="1" noChangeArrowheads="1"/>
          </p:cNvSpPr>
          <p:nvPr>
            <p:ph type="body" idx="1"/>
          </p:nvPr>
        </p:nvSpPr>
        <p:spPr/>
        <p:txBody>
          <a:bodyPr/>
          <a:lstStyle/>
          <a:p>
            <a:pPr marL="609600" indent="-609600" eaLnBrk="1" hangingPunct="1">
              <a:buFont typeface="Times" panose="02020603050405020304" pitchFamily="18" charset="0"/>
              <a:buAutoNum type="arabicPeriod"/>
            </a:pPr>
            <a:r>
              <a:rPr lang="en-US" altLang="en-US" smtClean="0"/>
              <a:t>chromium sulfate.</a:t>
            </a:r>
          </a:p>
          <a:p>
            <a:pPr marL="609600" indent="-609600" eaLnBrk="1" hangingPunct="1">
              <a:buFont typeface="Times" panose="02020603050405020304" pitchFamily="18" charset="0"/>
              <a:buAutoNum type="arabicPeriod"/>
            </a:pPr>
            <a:r>
              <a:rPr lang="en-US" altLang="en-US" smtClean="0"/>
              <a:t>chromium(II) sulfate.</a:t>
            </a:r>
          </a:p>
          <a:p>
            <a:pPr marL="609600" indent="-609600" eaLnBrk="1" hangingPunct="1">
              <a:buFont typeface="Times" panose="02020603050405020304" pitchFamily="18" charset="0"/>
              <a:buAutoNum type="arabicPeriod"/>
            </a:pPr>
            <a:r>
              <a:rPr lang="en-US" altLang="en-US" smtClean="0"/>
              <a:t>chromium (III) sulfate.</a:t>
            </a:r>
          </a:p>
          <a:p>
            <a:pPr marL="609600" indent="-609600" eaLnBrk="1" hangingPunct="1">
              <a:buFont typeface="Times" panose="02020603050405020304" pitchFamily="18" charset="0"/>
              <a:buAutoNum type="arabicPeriod"/>
            </a:pPr>
            <a:r>
              <a:rPr lang="en-US" altLang="en-US" smtClean="0"/>
              <a:t>dichromium trisulfate.</a:t>
            </a:r>
          </a:p>
        </p:txBody>
      </p:sp>
      <p:pic>
        <p:nvPicPr>
          <p:cNvPr id="53252"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228600"/>
            <a:ext cx="7924800" cy="914400"/>
          </a:xfrm>
          <a:solidFill>
            <a:srgbClr val="976DC5">
              <a:alpha val="25882"/>
            </a:srgbClr>
          </a:solidFill>
        </p:spPr>
        <p:txBody>
          <a:bodyPr/>
          <a:lstStyle/>
          <a:p>
            <a:pPr marL="463550" indent="-438150" eaLnBrk="1" hangingPunct="1"/>
            <a:r>
              <a:rPr lang="en-US" altLang="en-US" sz="3600" i="1" smtClean="0"/>
              <a:t>THE BASIS OF </a:t>
            </a:r>
            <a:r>
              <a:rPr lang="en-US" altLang="en-US" sz="3600" smtClean="0"/>
              <a:t>MAIN GROUP </a:t>
            </a:r>
            <a:r>
              <a:rPr lang="en-US" altLang="en-US" sz="3600" i="1" smtClean="0"/>
              <a:t>CHEMICAL REACTIONS:</a:t>
            </a:r>
            <a:endParaRPr lang="en-US" altLang="en-US" sz="3600" smtClean="0"/>
          </a:p>
        </p:txBody>
      </p:sp>
      <p:sp>
        <p:nvSpPr>
          <p:cNvPr id="131075" name="Rectangle 3"/>
          <p:cNvSpPr>
            <a:spLocks noGrp="1" noChangeArrowheads="1"/>
          </p:cNvSpPr>
          <p:nvPr>
            <p:ph type="body" idx="1"/>
          </p:nvPr>
        </p:nvSpPr>
        <p:spPr>
          <a:xfrm>
            <a:off x="457200" y="1447800"/>
            <a:ext cx="8153400" cy="2362200"/>
          </a:xfrm>
        </p:spPr>
        <p:txBody>
          <a:bodyPr/>
          <a:lstStyle/>
          <a:p>
            <a:pPr marL="463550" indent="-438150" eaLnBrk="1" hangingPunct="1"/>
            <a:r>
              <a:rPr lang="en-US" altLang="en-US" sz="3600" dirty="0" smtClean="0"/>
              <a:t>This leaves atoms with a full </a:t>
            </a:r>
            <a:r>
              <a:rPr lang="en-US" altLang="en-US" sz="3600" b="1" dirty="0" smtClean="0"/>
              <a:t>outer</a:t>
            </a:r>
            <a:r>
              <a:rPr lang="en-US" altLang="en-US" sz="3600" dirty="0" smtClean="0"/>
              <a:t> shell…</a:t>
            </a:r>
          </a:p>
          <a:p>
            <a:pPr marL="463550" indent="-438150" eaLnBrk="1" hangingPunct="1"/>
            <a:r>
              <a:rPr lang="en-US" altLang="en-US" sz="3600" dirty="0" smtClean="0"/>
              <a:t>With an outer electron configuration of…?</a:t>
            </a:r>
          </a:p>
          <a:p>
            <a:pPr marL="463550" indent="-438150" eaLnBrk="1" hangingPunct="1"/>
            <a:r>
              <a:rPr lang="en-US" altLang="en-US" sz="3600" dirty="0" smtClean="0"/>
              <a:t>ns</a:t>
            </a:r>
            <a:r>
              <a:rPr lang="en-US" altLang="en-US" sz="3600" baseline="30000" dirty="0" smtClean="0"/>
              <a:t>2</a:t>
            </a:r>
            <a:r>
              <a:rPr lang="en-US" altLang="en-US" sz="3600" dirty="0" smtClean="0"/>
              <a:t>np</a:t>
            </a:r>
            <a:r>
              <a:rPr lang="en-US" altLang="en-US" sz="3600" baseline="30000" dirty="0" smtClean="0"/>
              <a:t>6</a:t>
            </a:r>
            <a:endParaRPr lang="en-US" altLang="en-US" sz="3600" dirty="0" smtClean="0"/>
          </a:p>
          <a:p>
            <a:pPr marL="863600" lvl="1" indent="-438150" eaLnBrk="1" hangingPunct="1"/>
            <a:r>
              <a:rPr lang="en-US" altLang="en-US" sz="3000" dirty="0" smtClean="0">
                <a:solidFill>
                  <a:srgbClr val="000000"/>
                </a:solidFill>
              </a:rPr>
              <a:t>(or 2s</a:t>
            </a:r>
            <a:r>
              <a:rPr lang="en-US" altLang="en-US" sz="3000" baseline="30000" dirty="0" smtClean="0">
                <a:solidFill>
                  <a:srgbClr val="000000"/>
                </a:solidFill>
              </a:rPr>
              <a:t>2 </a:t>
            </a:r>
            <a:r>
              <a:rPr lang="en-US" altLang="en-US" sz="3000" dirty="0" smtClean="0">
                <a:solidFill>
                  <a:srgbClr val="000000"/>
                </a:solidFill>
              </a:rPr>
              <a:t>if it ends up with helium’s e</a:t>
            </a:r>
            <a:r>
              <a:rPr lang="en-US" altLang="en-US" sz="3000" baseline="30000" dirty="0" smtClean="0">
                <a:solidFill>
                  <a:srgbClr val="000000"/>
                </a:solidFill>
              </a:rPr>
              <a:t>-</a:t>
            </a:r>
            <a:r>
              <a:rPr lang="en-US" altLang="en-US" sz="3000" dirty="0" smtClean="0">
                <a:solidFill>
                  <a:srgbClr val="000000"/>
                </a:solidFill>
              </a:rPr>
              <a:t> </a:t>
            </a:r>
            <a:r>
              <a:rPr lang="en-US" altLang="en-US" sz="3000" dirty="0" err="1" smtClean="0">
                <a:solidFill>
                  <a:srgbClr val="000000"/>
                </a:solidFill>
              </a:rPr>
              <a:t>config</a:t>
            </a:r>
            <a:r>
              <a:rPr lang="en-US" altLang="en-US" sz="3000" dirty="0" smtClean="0">
                <a:solidFill>
                  <a:srgbClr val="000000"/>
                </a:solidFill>
              </a:rPr>
              <a:t>.)</a:t>
            </a:r>
          </a:p>
          <a:p>
            <a:pPr marL="463550" indent="-438150" eaLnBrk="1" hangingPunct="1"/>
            <a:endParaRPr lang="en-US" altLang="en-US" sz="3600" dirty="0" smtClean="0"/>
          </a:p>
          <a:p>
            <a:pPr marL="463550" indent="-438150" algn="just" eaLnBrk="1" hangingPunct="1">
              <a:lnSpc>
                <a:spcPct val="90000"/>
              </a:lnSpc>
              <a:buSzPct val="80000"/>
              <a:buFont typeface="Times New Roman" panose="02020603050405020304" pitchFamily="18" charset="0"/>
              <a:buNone/>
            </a:pPr>
            <a:endParaRPr lang="en-US" altLang="en-US"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rgbClr val="976DC5">
              <a:alpha val="25882"/>
            </a:srgbClr>
          </a:solidFill>
        </p:spPr>
        <p:txBody>
          <a:bodyPr/>
          <a:lstStyle/>
          <a:p>
            <a:pPr algn="l" eaLnBrk="1" hangingPunct="1"/>
            <a:r>
              <a:rPr lang="en-US" altLang="en-US" sz="2800" smtClean="0"/>
              <a:t>The name of the compound Cr</a:t>
            </a:r>
            <a:r>
              <a:rPr lang="en-US" altLang="en-US" sz="2800" baseline="-25000" smtClean="0"/>
              <a:t>2</a:t>
            </a:r>
            <a:r>
              <a:rPr lang="en-US" altLang="en-US" sz="2800" smtClean="0"/>
              <a:t>(SO</a:t>
            </a:r>
            <a:r>
              <a:rPr lang="en-US" altLang="en-US" sz="2800" baseline="-25000" smtClean="0"/>
              <a:t>4</a:t>
            </a:r>
            <a:r>
              <a:rPr lang="en-US" altLang="en-US" sz="2800" smtClean="0"/>
              <a:t>)</a:t>
            </a:r>
            <a:r>
              <a:rPr lang="en-US" altLang="en-US" sz="2800" baseline="-25000" smtClean="0"/>
              <a:t>3</a:t>
            </a:r>
            <a:r>
              <a:rPr lang="en-US" altLang="en-US" sz="2800" smtClean="0"/>
              <a:t> is</a:t>
            </a:r>
          </a:p>
        </p:txBody>
      </p:sp>
      <p:sp>
        <p:nvSpPr>
          <p:cNvPr id="54275" name="Rectangle 3"/>
          <p:cNvSpPr>
            <a:spLocks noGrp="1" noChangeArrowheads="1"/>
          </p:cNvSpPr>
          <p:nvPr>
            <p:ph type="body" idx="1"/>
          </p:nvPr>
        </p:nvSpPr>
        <p:spPr/>
        <p:txBody>
          <a:bodyPr/>
          <a:lstStyle/>
          <a:p>
            <a:pPr marL="609600" indent="-609600" eaLnBrk="1" hangingPunct="1">
              <a:buFont typeface="Times" panose="02020603050405020304" pitchFamily="18" charset="0"/>
              <a:buAutoNum type="arabicPeriod"/>
            </a:pPr>
            <a:r>
              <a:rPr lang="en-US" altLang="en-US" smtClean="0">
                <a:solidFill>
                  <a:schemeClr val="bg2"/>
                </a:solidFill>
              </a:rPr>
              <a:t>chromium sulfate.</a:t>
            </a:r>
          </a:p>
          <a:p>
            <a:pPr marL="609600" indent="-609600" eaLnBrk="1" hangingPunct="1">
              <a:buFont typeface="Times" panose="02020603050405020304" pitchFamily="18" charset="0"/>
              <a:buAutoNum type="arabicPeriod"/>
            </a:pPr>
            <a:r>
              <a:rPr lang="en-US" altLang="en-US" smtClean="0">
                <a:solidFill>
                  <a:schemeClr val="bg2"/>
                </a:solidFill>
              </a:rPr>
              <a:t>chromium(II) sulfate.</a:t>
            </a:r>
            <a:endParaRPr lang="en-US" altLang="en-US" smtClean="0"/>
          </a:p>
          <a:p>
            <a:pPr marL="609600" indent="-609600" eaLnBrk="1" hangingPunct="1">
              <a:buFont typeface="Times" panose="02020603050405020304" pitchFamily="18" charset="0"/>
              <a:buAutoNum type="arabicPeriod"/>
            </a:pPr>
            <a:r>
              <a:rPr lang="en-US" altLang="en-US" smtClean="0">
                <a:solidFill>
                  <a:srgbClr val="FF0F0F"/>
                </a:solidFill>
              </a:rPr>
              <a:t>chromium (III) sulfate.</a:t>
            </a:r>
            <a:endParaRPr lang="en-US" altLang="en-US" smtClean="0"/>
          </a:p>
          <a:p>
            <a:pPr marL="609600" indent="-609600" eaLnBrk="1" hangingPunct="1">
              <a:buFont typeface="Times" panose="02020603050405020304" pitchFamily="18" charset="0"/>
              <a:buAutoNum type="arabicPeriod"/>
            </a:pPr>
            <a:r>
              <a:rPr lang="en-US" altLang="en-US" smtClean="0">
                <a:solidFill>
                  <a:schemeClr val="bg2"/>
                </a:solidFill>
              </a:rPr>
              <a:t>dichromium trisulfate.</a:t>
            </a:r>
            <a:endParaRPr lang="en-US"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7813"/>
            <a:ext cx="8229600" cy="1398587"/>
          </a:xfrm>
          <a:solidFill>
            <a:srgbClr val="976DC5">
              <a:alpha val="25882"/>
            </a:srgbClr>
          </a:solidFill>
        </p:spPr>
        <p:txBody>
          <a:bodyPr/>
          <a:lstStyle/>
          <a:p>
            <a:pPr eaLnBrk="1" hangingPunct="1"/>
            <a:r>
              <a:rPr lang="en-US" altLang="en-US" smtClean="0"/>
              <a:t>3.11 Identifying Acids and Bases</a:t>
            </a:r>
          </a:p>
        </p:txBody>
      </p:sp>
      <p:sp>
        <p:nvSpPr>
          <p:cNvPr id="39939" name="Rectangle 4"/>
          <p:cNvSpPr>
            <a:spLocks noGrp="1" noChangeArrowheads="1"/>
          </p:cNvSpPr>
          <p:nvPr>
            <p:ph type="body" idx="1"/>
          </p:nvPr>
        </p:nvSpPr>
        <p:spPr>
          <a:xfrm>
            <a:off x="457200" y="1828800"/>
            <a:ext cx="8229600" cy="4530725"/>
          </a:xfrm>
        </p:spPr>
        <p:txBody>
          <a:bodyPr/>
          <a:lstStyle/>
          <a:p>
            <a:pPr eaLnBrk="1" hangingPunct="1"/>
            <a:r>
              <a:rPr lang="en-US" altLang="en-US" sz="3200" smtClean="0">
                <a:sym typeface="Symbol" panose="05050102010706020507" pitchFamily="18" charset="2"/>
              </a:rPr>
              <a:t>The formulas of acids start with “H” </a:t>
            </a:r>
          </a:p>
          <a:p>
            <a:pPr lvl="1" eaLnBrk="1" hangingPunct="1"/>
            <a:r>
              <a:rPr lang="en-US" altLang="en-US" smtClean="0">
                <a:solidFill>
                  <a:srgbClr val="000000"/>
                </a:solidFill>
                <a:sym typeface="Symbol" panose="05050102010706020507" pitchFamily="18" charset="2"/>
              </a:rPr>
              <a:t>Exception:  water, by itself, is not acidic</a:t>
            </a:r>
          </a:p>
          <a:p>
            <a:pPr lvl="1" eaLnBrk="1" hangingPunct="1">
              <a:buFontTx/>
              <a:buChar char="-"/>
            </a:pPr>
            <a:r>
              <a:rPr lang="en-US" altLang="en-US" sz="3200" smtClean="0">
                <a:solidFill>
                  <a:srgbClr val="000000"/>
                </a:solidFill>
                <a:sym typeface="Symbol" panose="05050102010706020507" pitchFamily="18" charset="2"/>
              </a:rPr>
              <a:t>examples: H</a:t>
            </a:r>
            <a:r>
              <a:rPr lang="en-US" altLang="en-US" sz="3200" baseline="-25000" smtClean="0">
                <a:solidFill>
                  <a:srgbClr val="000000"/>
                </a:solidFill>
                <a:sym typeface="Symbol" panose="05050102010706020507" pitchFamily="18" charset="2"/>
              </a:rPr>
              <a:t>2</a:t>
            </a:r>
            <a:r>
              <a:rPr lang="en-US" altLang="en-US" sz="3200" smtClean="0">
                <a:solidFill>
                  <a:srgbClr val="000000"/>
                </a:solidFill>
                <a:sym typeface="Symbol" panose="05050102010706020507" pitchFamily="18" charset="2"/>
              </a:rPr>
              <a:t>SO</a:t>
            </a:r>
            <a:r>
              <a:rPr lang="en-US" altLang="en-US" sz="3200" baseline="-25000" smtClean="0">
                <a:solidFill>
                  <a:srgbClr val="000000"/>
                </a:solidFill>
                <a:sym typeface="Symbol" panose="05050102010706020507" pitchFamily="18" charset="2"/>
              </a:rPr>
              <a:t>4</a:t>
            </a:r>
            <a:r>
              <a:rPr lang="en-US" altLang="en-US" sz="3200" smtClean="0">
                <a:solidFill>
                  <a:srgbClr val="000000"/>
                </a:solidFill>
                <a:sym typeface="Symbol" panose="05050102010706020507" pitchFamily="18" charset="2"/>
              </a:rPr>
              <a:t> , HCl, HCH</a:t>
            </a:r>
            <a:r>
              <a:rPr lang="en-US" altLang="en-US" sz="3200" baseline="-25000" smtClean="0">
                <a:solidFill>
                  <a:srgbClr val="000000"/>
                </a:solidFill>
                <a:sym typeface="Symbol" panose="05050102010706020507" pitchFamily="18" charset="2"/>
              </a:rPr>
              <a:t>3</a:t>
            </a:r>
            <a:r>
              <a:rPr lang="en-US" altLang="en-US" sz="3200" smtClean="0">
                <a:solidFill>
                  <a:srgbClr val="000000"/>
                </a:solidFill>
                <a:sym typeface="Symbol" panose="05050102010706020507" pitchFamily="18" charset="2"/>
              </a:rPr>
              <a:t>CO</a:t>
            </a:r>
            <a:r>
              <a:rPr lang="en-US" altLang="en-US" sz="3200" baseline="-25000" smtClean="0">
                <a:solidFill>
                  <a:srgbClr val="000000"/>
                </a:solidFill>
                <a:sym typeface="Symbol" panose="05050102010706020507" pitchFamily="18" charset="2"/>
              </a:rPr>
              <a:t>2</a:t>
            </a:r>
            <a:r>
              <a:rPr lang="en-US" altLang="en-US" sz="3200" smtClean="0">
                <a:solidFill>
                  <a:srgbClr val="000000"/>
                </a:solidFill>
                <a:sym typeface="Symbol" panose="05050102010706020507" pitchFamily="18" charset="2"/>
              </a:rPr>
              <a:t> , HNO</a:t>
            </a:r>
            <a:r>
              <a:rPr lang="en-US" altLang="en-US" sz="3200" baseline="-25000" smtClean="0">
                <a:solidFill>
                  <a:srgbClr val="000000"/>
                </a:solidFill>
                <a:sym typeface="Symbol" panose="05050102010706020507" pitchFamily="18" charset="2"/>
              </a:rPr>
              <a:t>3</a:t>
            </a:r>
          </a:p>
          <a:p>
            <a:pPr lvl="1" eaLnBrk="1" hangingPunct="1">
              <a:buFontTx/>
              <a:buChar char="-"/>
            </a:pPr>
            <a:r>
              <a:rPr lang="en-US" altLang="en-US" sz="3200" smtClean="0">
                <a:solidFill>
                  <a:srgbClr val="000000"/>
                </a:solidFill>
                <a:sym typeface="Symbol" panose="05050102010706020507" pitchFamily="18" charset="2"/>
              </a:rPr>
              <a:t>(note that acids aren’t </a:t>
            </a:r>
            <a:r>
              <a:rPr lang="en-US" altLang="en-US" sz="3200" baseline="-25000" smtClean="0">
                <a:solidFill>
                  <a:srgbClr val="000000"/>
                </a:solidFill>
                <a:sym typeface="Symbol" panose="05050102010706020507" pitchFamily="18" charset="2"/>
              </a:rPr>
              <a:t>(officially) </a:t>
            </a:r>
            <a:r>
              <a:rPr lang="en-US" altLang="en-US" sz="3200" smtClean="0">
                <a:solidFill>
                  <a:srgbClr val="000000"/>
                </a:solidFill>
                <a:sym typeface="Symbol" panose="05050102010706020507" pitchFamily="18" charset="2"/>
              </a:rPr>
              <a:t>ionic… no metal atoms!)</a:t>
            </a:r>
          </a:p>
          <a:p>
            <a:pPr eaLnBrk="1" hangingPunct="1">
              <a:buFont typeface="Times New Roman" panose="02020603050405020304" pitchFamily="18" charset="0"/>
              <a:buNone/>
            </a:pPr>
            <a:endParaRPr lang="en-US" altLang="en-US" smtClean="0"/>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Grp="1" noChangeArrowheads="1"/>
          </p:cNvSpPr>
          <p:nvPr>
            <p:ph type="body" idx="1"/>
          </p:nvPr>
        </p:nvSpPr>
        <p:spPr>
          <a:xfrm>
            <a:off x="457200" y="838200"/>
            <a:ext cx="8229600" cy="4530725"/>
          </a:xfrm>
        </p:spPr>
        <p:txBody>
          <a:bodyPr/>
          <a:lstStyle/>
          <a:p>
            <a:pPr marL="342900" lvl="1" indent="-342900" eaLnBrk="1" hangingPunct="1">
              <a:buClr>
                <a:srgbClr val="976DC5"/>
              </a:buClr>
              <a:buFont typeface="Times New Roman" pitchFamily="18" charset="0"/>
              <a:buChar char="►"/>
              <a:defRPr/>
            </a:pPr>
            <a:r>
              <a:rPr lang="en-US" altLang="en-US" sz="3200" dirty="0">
                <a:solidFill>
                  <a:srgbClr val="000000"/>
                </a:solidFill>
                <a:sym typeface="Symbol" pitchFamily="18" charset="2"/>
              </a:rPr>
              <a:t>Most bases </a:t>
            </a:r>
            <a:r>
              <a:rPr lang="en-US" altLang="en-US" sz="3200" dirty="0" smtClean="0">
                <a:solidFill>
                  <a:srgbClr val="000000"/>
                </a:solidFill>
                <a:sym typeface="Symbol" pitchFamily="18" charset="2"/>
              </a:rPr>
              <a:t>are </a:t>
            </a:r>
            <a:r>
              <a:rPr lang="en-US" altLang="en-US" sz="3200" b="1" dirty="0">
                <a:solidFill>
                  <a:srgbClr val="000000"/>
                </a:solidFill>
                <a:sym typeface="Symbol" pitchFamily="18" charset="2"/>
              </a:rPr>
              <a:t>ionic compounds</a:t>
            </a:r>
            <a:r>
              <a:rPr lang="en-US" altLang="en-US" sz="3200" dirty="0">
                <a:solidFill>
                  <a:srgbClr val="000000"/>
                </a:solidFill>
                <a:sym typeface="Symbol" pitchFamily="18" charset="2"/>
              </a:rPr>
              <a:t> that contain </a:t>
            </a:r>
            <a:r>
              <a:rPr lang="en-US" altLang="en-US" sz="3200" b="1" dirty="0" smtClean="0">
                <a:solidFill>
                  <a:srgbClr val="000000"/>
                </a:solidFill>
                <a:sym typeface="Symbol" pitchFamily="18" charset="2"/>
              </a:rPr>
              <a:t>OH</a:t>
            </a:r>
            <a:r>
              <a:rPr lang="en-US" altLang="en-US" sz="3200" b="1" baseline="30000" dirty="0" smtClean="0">
                <a:solidFill>
                  <a:srgbClr val="000000"/>
                </a:solidFill>
                <a:sym typeface="Symbol" pitchFamily="18" charset="2"/>
              </a:rPr>
              <a:t>- </a:t>
            </a:r>
            <a:r>
              <a:rPr lang="en-US" altLang="en-US" sz="3200" b="1" dirty="0" smtClean="0">
                <a:solidFill>
                  <a:srgbClr val="000000"/>
                </a:solidFill>
                <a:sym typeface="Symbol" pitchFamily="18" charset="2"/>
              </a:rPr>
              <a:t>(hydroxide)</a:t>
            </a:r>
          </a:p>
          <a:p>
            <a:pPr lvl="1" eaLnBrk="1" hangingPunct="1">
              <a:defRPr/>
            </a:pPr>
            <a:r>
              <a:rPr lang="en-US" altLang="en-US" sz="3200" b="1" dirty="0" smtClean="0">
                <a:solidFill>
                  <a:srgbClr val="000000"/>
                </a:solidFill>
                <a:sym typeface="Symbol" pitchFamily="18" charset="2"/>
              </a:rPr>
              <a:t>Examples: </a:t>
            </a:r>
            <a:r>
              <a:rPr lang="en-US" altLang="en-US" dirty="0" err="1" smtClean="0">
                <a:solidFill>
                  <a:srgbClr val="000000"/>
                </a:solidFill>
                <a:sym typeface="Symbol" pitchFamily="18" charset="2"/>
              </a:rPr>
              <a:t>NaOH</a:t>
            </a:r>
            <a:r>
              <a:rPr lang="en-US" altLang="en-US" dirty="0" smtClean="0">
                <a:solidFill>
                  <a:srgbClr val="000000"/>
                </a:solidFill>
                <a:sym typeface="Symbol" pitchFamily="18" charset="2"/>
              </a:rPr>
              <a:t>    </a:t>
            </a:r>
            <a:r>
              <a:rPr lang="en-US" altLang="en-US" dirty="0" err="1" smtClean="0">
                <a:solidFill>
                  <a:srgbClr val="000000"/>
                </a:solidFill>
                <a:sym typeface="Symbol" pitchFamily="18" charset="2"/>
              </a:rPr>
              <a:t>Ca</a:t>
            </a:r>
            <a:r>
              <a:rPr lang="en-US" altLang="en-US" dirty="0" smtClean="0">
                <a:solidFill>
                  <a:srgbClr val="000000"/>
                </a:solidFill>
                <a:sym typeface="Symbol" pitchFamily="18" charset="2"/>
              </a:rPr>
              <a:t>(OH)</a:t>
            </a:r>
            <a:r>
              <a:rPr lang="en-US" altLang="en-US" baseline="-25000" dirty="0" smtClean="0">
                <a:solidFill>
                  <a:srgbClr val="000000"/>
                </a:solidFill>
                <a:sym typeface="Symbol" pitchFamily="18" charset="2"/>
              </a:rPr>
              <a:t>2</a:t>
            </a:r>
            <a:r>
              <a:rPr lang="en-US" altLang="en-US" dirty="0" smtClean="0">
                <a:solidFill>
                  <a:srgbClr val="000000"/>
                </a:solidFill>
                <a:sym typeface="Symbol" pitchFamily="18" charset="2"/>
              </a:rPr>
              <a:t>    Al(OH)</a:t>
            </a:r>
            <a:r>
              <a:rPr lang="en-US" altLang="en-US" baseline="-25000" dirty="0" smtClean="0">
                <a:solidFill>
                  <a:srgbClr val="000000"/>
                </a:solidFill>
                <a:sym typeface="Symbol" pitchFamily="18" charset="2"/>
              </a:rPr>
              <a:t>3</a:t>
            </a:r>
            <a:endParaRPr lang="en-US" altLang="en-US" dirty="0">
              <a:solidFill>
                <a:srgbClr val="000000"/>
              </a:solidFill>
              <a:sym typeface="Symbol" pitchFamily="18" charset="2"/>
            </a:endParaRPr>
          </a:p>
          <a:p>
            <a:pPr marL="742950" lvl="2" indent="-342900" eaLnBrk="1" hangingPunct="1">
              <a:buClr>
                <a:srgbClr val="976DC5"/>
              </a:buClr>
              <a:buFont typeface="Times New Roman" pitchFamily="18" charset="0"/>
              <a:buChar char="►"/>
              <a:defRPr/>
            </a:pPr>
            <a:endParaRPr lang="en-US" altLang="en-US" sz="3200" b="1" dirty="0">
              <a:solidFill>
                <a:srgbClr val="000000"/>
              </a:solidFill>
              <a:sym typeface="Symbol" pitchFamily="18" charset="2"/>
            </a:endParaRPr>
          </a:p>
          <a:p>
            <a:pPr eaLnBrk="1" hangingPunct="1">
              <a:buFont typeface="Times New Roman" panose="02020603050405020304" pitchFamily="18" charset="0"/>
              <a:buNone/>
              <a:defRPr/>
            </a:pPr>
            <a:endParaRPr lang="en-US" altLang="en-US" sz="2000" dirty="0" smtClean="0"/>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solidFill>
            <a:srgbClr val="976DC5">
              <a:alpha val="25882"/>
            </a:srgbClr>
          </a:solidFill>
        </p:spPr>
        <p:txBody>
          <a:bodyPr/>
          <a:lstStyle/>
          <a:p>
            <a:pPr algn="l" eaLnBrk="1" hangingPunct="1"/>
            <a:r>
              <a:rPr lang="en-US" altLang="en-US" sz="2800" smtClean="0"/>
              <a:t>Of the compounds HNO</a:t>
            </a:r>
            <a:r>
              <a:rPr lang="en-US" altLang="en-US" sz="2800" baseline="-25000" smtClean="0"/>
              <a:t>2</a:t>
            </a:r>
            <a:r>
              <a:rPr lang="en-US" altLang="en-US" sz="2800" smtClean="0"/>
              <a:t>, Ba(OH)</a:t>
            </a:r>
            <a:r>
              <a:rPr lang="en-US" altLang="en-US" sz="2800" baseline="-25000" smtClean="0"/>
              <a:t>2</a:t>
            </a:r>
            <a:r>
              <a:rPr lang="en-US" altLang="en-US" sz="2800" smtClean="0"/>
              <a:t>, and HF, which are acids?</a:t>
            </a:r>
          </a:p>
        </p:txBody>
      </p:sp>
      <p:sp>
        <p:nvSpPr>
          <p:cNvPr id="57347" name="Rectangle 5"/>
          <p:cNvSpPr>
            <a:spLocks noGrp="1" noChangeArrowheads="1"/>
          </p:cNvSpPr>
          <p:nvPr>
            <p:ph type="body" idx="1"/>
          </p:nvPr>
        </p:nvSpPr>
        <p:spPr/>
        <p:txBody>
          <a:bodyPr/>
          <a:lstStyle/>
          <a:p>
            <a:pPr marL="609600" indent="-609600" eaLnBrk="1" hangingPunct="1">
              <a:buFont typeface="Times" panose="02020603050405020304" pitchFamily="18" charset="0"/>
              <a:buAutoNum type="arabicPeriod"/>
            </a:pPr>
            <a:r>
              <a:rPr lang="en-US" altLang="en-US" smtClean="0"/>
              <a:t>All are acids.</a:t>
            </a:r>
          </a:p>
          <a:p>
            <a:pPr marL="609600" indent="-609600" eaLnBrk="1" hangingPunct="1">
              <a:buFont typeface="Times" panose="02020603050405020304" pitchFamily="18" charset="0"/>
              <a:buAutoNum type="arabicPeriod"/>
            </a:pPr>
            <a:r>
              <a:rPr lang="en-US" altLang="en-US" smtClean="0"/>
              <a:t>None is an acid.</a:t>
            </a:r>
          </a:p>
          <a:p>
            <a:pPr marL="609600" indent="-609600" eaLnBrk="1" hangingPunct="1">
              <a:buFont typeface="Times" panose="02020603050405020304" pitchFamily="18" charset="0"/>
              <a:buAutoNum type="arabicPeriod"/>
            </a:pPr>
            <a:r>
              <a:rPr lang="en-US" altLang="en-US" smtClean="0"/>
              <a:t>Only Ba(OH)</a:t>
            </a:r>
            <a:r>
              <a:rPr lang="en-US" altLang="en-US" baseline="-25000" smtClean="0"/>
              <a:t>2</a:t>
            </a:r>
            <a:r>
              <a:rPr lang="en-US" altLang="en-US" smtClean="0"/>
              <a:t> is an acid.</a:t>
            </a:r>
          </a:p>
          <a:p>
            <a:pPr marL="609600" indent="-609600" eaLnBrk="1" hangingPunct="1">
              <a:buFont typeface="Times" panose="02020603050405020304" pitchFamily="18" charset="0"/>
              <a:buAutoNum type="arabicPeriod"/>
            </a:pPr>
            <a:r>
              <a:rPr lang="en-US" altLang="en-US" smtClean="0"/>
              <a:t>Only HNO</a:t>
            </a:r>
            <a:r>
              <a:rPr lang="en-US" altLang="en-US" baseline="-25000" smtClean="0"/>
              <a:t>2</a:t>
            </a:r>
            <a:r>
              <a:rPr lang="en-US" altLang="en-US" smtClean="0"/>
              <a:t> and HF are acids.</a:t>
            </a:r>
          </a:p>
          <a:p>
            <a:pPr marL="609600" indent="-609600" eaLnBrk="1" hangingPunct="1">
              <a:buFont typeface="Times" panose="02020603050405020304" pitchFamily="18" charset="0"/>
              <a:buAutoNum type="arabicPeriod"/>
            </a:pPr>
            <a:endParaRPr lang="en-US" altLang="en-US" smtClean="0"/>
          </a:p>
        </p:txBody>
      </p:sp>
      <p:pic>
        <p:nvPicPr>
          <p:cNvPr id="57348"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rgbClr val="976DC5">
              <a:alpha val="25882"/>
            </a:srgbClr>
          </a:solidFill>
        </p:spPr>
        <p:txBody>
          <a:bodyPr/>
          <a:lstStyle/>
          <a:p>
            <a:pPr algn="l" eaLnBrk="1" hangingPunct="1"/>
            <a:r>
              <a:rPr lang="en-US" altLang="en-US" sz="2800" smtClean="0"/>
              <a:t>Of the compounds HNO</a:t>
            </a:r>
            <a:r>
              <a:rPr lang="en-US" altLang="en-US" sz="2800" baseline="-25000" smtClean="0"/>
              <a:t>2</a:t>
            </a:r>
            <a:r>
              <a:rPr lang="en-US" altLang="en-US" sz="2800" smtClean="0"/>
              <a:t>, Ba(OH)</a:t>
            </a:r>
            <a:r>
              <a:rPr lang="en-US" altLang="en-US" sz="2800" baseline="-25000" smtClean="0"/>
              <a:t>2</a:t>
            </a:r>
            <a:r>
              <a:rPr lang="en-US" altLang="en-US" sz="2800" smtClean="0"/>
              <a:t>, and HF, which are acids?</a:t>
            </a:r>
          </a:p>
        </p:txBody>
      </p:sp>
      <p:sp>
        <p:nvSpPr>
          <p:cNvPr id="58371" name="Rectangle 3"/>
          <p:cNvSpPr>
            <a:spLocks noGrp="1" noChangeArrowheads="1"/>
          </p:cNvSpPr>
          <p:nvPr>
            <p:ph type="body" idx="1"/>
          </p:nvPr>
        </p:nvSpPr>
        <p:spPr/>
        <p:txBody>
          <a:bodyPr/>
          <a:lstStyle/>
          <a:p>
            <a:pPr marL="609600" indent="-609600" eaLnBrk="1" hangingPunct="1">
              <a:buFont typeface="Times" panose="02020603050405020304" pitchFamily="18" charset="0"/>
              <a:buAutoNum type="arabicPeriod"/>
            </a:pPr>
            <a:r>
              <a:rPr lang="en-US" altLang="en-US" smtClean="0">
                <a:solidFill>
                  <a:schemeClr val="bg2"/>
                </a:solidFill>
              </a:rPr>
              <a:t>All are acids.</a:t>
            </a:r>
          </a:p>
          <a:p>
            <a:pPr marL="609600" indent="-609600" eaLnBrk="1" hangingPunct="1">
              <a:buFont typeface="Times" panose="02020603050405020304" pitchFamily="18" charset="0"/>
              <a:buAutoNum type="arabicPeriod"/>
            </a:pPr>
            <a:r>
              <a:rPr lang="en-US" altLang="en-US" smtClean="0">
                <a:solidFill>
                  <a:schemeClr val="bg2"/>
                </a:solidFill>
              </a:rPr>
              <a:t>None is an acid.</a:t>
            </a:r>
          </a:p>
          <a:p>
            <a:pPr marL="609600" indent="-609600" eaLnBrk="1" hangingPunct="1">
              <a:buFont typeface="Times" panose="02020603050405020304" pitchFamily="18" charset="0"/>
              <a:buAutoNum type="arabicPeriod"/>
            </a:pPr>
            <a:r>
              <a:rPr lang="en-US" altLang="en-US" smtClean="0">
                <a:solidFill>
                  <a:schemeClr val="bg2"/>
                </a:solidFill>
              </a:rPr>
              <a:t>Only Ba(OH)</a:t>
            </a:r>
            <a:r>
              <a:rPr lang="en-US" altLang="en-US" baseline="-25000" smtClean="0">
                <a:solidFill>
                  <a:schemeClr val="bg2"/>
                </a:solidFill>
              </a:rPr>
              <a:t>2</a:t>
            </a:r>
            <a:r>
              <a:rPr lang="en-US" altLang="en-US" smtClean="0">
                <a:solidFill>
                  <a:schemeClr val="bg2"/>
                </a:solidFill>
              </a:rPr>
              <a:t> is an acid.</a:t>
            </a:r>
            <a:endParaRPr lang="en-US" altLang="en-US" smtClean="0"/>
          </a:p>
          <a:p>
            <a:pPr marL="609600" indent="-609600" eaLnBrk="1" hangingPunct="1">
              <a:buFont typeface="Times" panose="02020603050405020304" pitchFamily="18" charset="0"/>
              <a:buAutoNum type="arabicPeriod"/>
            </a:pPr>
            <a:r>
              <a:rPr lang="en-US" altLang="en-US" smtClean="0">
                <a:solidFill>
                  <a:srgbClr val="FF0F0F"/>
                </a:solidFill>
              </a:rPr>
              <a:t>Only HNO</a:t>
            </a:r>
            <a:r>
              <a:rPr lang="en-US" altLang="en-US" baseline="-25000" smtClean="0">
                <a:solidFill>
                  <a:srgbClr val="FF0F0F"/>
                </a:solidFill>
              </a:rPr>
              <a:t>2</a:t>
            </a:r>
            <a:r>
              <a:rPr lang="en-US" altLang="en-US" smtClean="0">
                <a:solidFill>
                  <a:srgbClr val="FF0F0F"/>
                </a:solidFill>
              </a:rPr>
              <a:t> and HF are acids.</a:t>
            </a:r>
            <a:endParaRPr lang="en-US" alt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533400" y="2743200"/>
            <a:ext cx="8229600" cy="1219200"/>
          </a:xfrm>
        </p:spPr>
        <p:txBody>
          <a:bodyPr/>
          <a:lstStyle/>
          <a:p>
            <a:pPr algn="ctr" eaLnBrk="1" hangingPunct="1">
              <a:buFont typeface="Times New Roman" panose="02020603050405020304" pitchFamily="18" charset="0"/>
              <a:buNone/>
            </a:pPr>
            <a:r>
              <a:rPr lang="en-US" altLang="en-US" sz="4800" smtClean="0"/>
              <a:t>End of Chapter 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7813"/>
            <a:ext cx="8229600" cy="941387"/>
          </a:xfrm>
          <a:solidFill>
            <a:srgbClr val="976DC5">
              <a:alpha val="25882"/>
            </a:srgbClr>
          </a:solidFill>
        </p:spPr>
        <p:txBody>
          <a:bodyPr/>
          <a:lstStyle/>
          <a:p>
            <a:pPr eaLnBrk="1" hangingPunct="1"/>
            <a:r>
              <a:rPr lang="en-US" altLang="en-US" smtClean="0"/>
              <a:t>Chapter Summary</a:t>
            </a:r>
          </a:p>
        </p:txBody>
      </p:sp>
      <p:sp>
        <p:nvSpPr>
          <p:cNvPr id="60419" name="Rectangle 3"/>
          <p:cNvSpPr>
            <a:spLocks noGrp="1" noChangeArrowheads="1"/>
          </p:cNvSpPr>
          <p:nvPr>
            <p:ph type="body" idx="1"/>
          </p:nvPr>
        </p:nvSpPr>
        <p:spPr>
          <a:xfrm>
            <a:off x="457200" y="1295400"/>
            <a:ext cx="8229600" cy="4835525"/>
          </a:xfrm>
        </p:spPr>
        <p:txBody>
          <a:bodyPr/>
          <a:lstStyle/>
          <a:p>
            <a:pPr marL="463550" indent="-449263" eaLnBrk="1" hangingPunct="1"/>
            <a:r>
              <a:rPr lang="en-US" altLang="en-US" smtClean="0"/>
              <a:t>Atoms are converted into cations</a:t>
            </a:r>
            <a:r>
              <a:rPr lang="en-US" altLang="en-US" i="1" smtClean="0"/>
              <a:t> </a:t>
            </a:r>
            <a:r>
              <a:rPr lang="en-US" altLang="en-US" smtClean="0"/>
              <a:t>by the loss of one or more electrons and into anions</a:t>
            </a:r>
            <a:r>
              <a:rPr lang="en-US" altLang="en-US" i="1" smtClean="0"/>
              <a:t> </a:t>
            </a:r>
            <a:r>
              <a:rPr lang="en-US" altLang="en-US" smtClean="0"/>
              <a:t>by the gain of one or more electrons. </a:t>
            </a:r>
          </a:p>
          <a:p>
            <a:pPr marL="463550" indent="-449263" eaLnBrk="1" hangingPunct="1"/>
            <a:r>
              <a:rPr lang="en-US" altLang="en-US" smtClean="0"/>
              <a:t>Ionic compounds are composed of cations and anions held together by ionic bonds. Ionic compounds conduct electricity when dissolved in water, and they are generally crystalline solids with high melting points and high boiling points.</a:t>
            </a:r>
          </a:p>
          <a:p>
            <a:pPr marL="463550" indent="-449263" eaLnBrk="1" hangingPunct="1"/>
            <a:r>
              <a:rPr lang="en-US" altLang="en-US" smtClean="0"/>
              <a:t>Main group elements tend to form ions in which they have gained or lost the appropriate number of electrons to reach a noble gas configuration.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7813"/>
            <a:ext cx="8229600" cy="1093787"/>
          </a:xfrm>
          <a:solidFill>
            <a:srgbClr val="976DC5">
              <a:alpha val="25882"/>
            </a:srgbClr>
          </a:solidFill>
        </p:spPr>
        <p:txBody>
          <a:bodyPr/>
          <a:lstStyle/>
          <a:p>
            <a:pPr eaLnBrk="1" hangingPunct="1"/>
            <a:r>
              <a:rPr lang="en-US" altLang="en-US" smtClean="0"/>
              <a:t>Chapter Summary Contd.</a:t>
            </a:r>
          </a:p>
        </p:txBody>
      </p:sp>
      <p:sp>
        <p:nvSpPr>
          <p:cNvPr id="61443" name="Rectangle 3"/>
          <p:cNvSpPr>
            <a:spLocks noGrp="1" noChangeArrowheads="1"/>
          </p:cNvSpPr>
          <p:nvPr>
            <p:ph type="body" idx="1"/>
          </p:nvPr>
        </p:nvSpPr>
        <p:spPr>
          <a:xfrm>
            <a:off x="457200" y="1447800"/>
            <a:ext cx="8153400" cy="4911725"/>
          </a:xfrm>
        </p:spPr>
        <p:txBody>
          <a:bodyPr/>
          <a:lstStyle/>
          <a:p>
            <a:pPr marL="569913" indent="-555625" eaLnBrk="1" hangingPunct="1">
              <a:lnSpc>
                <a:spcPct val="90000"/>
              </a:lnSpc>
            </a:pPr>
            <a:r>
              <a:rPr lang="en-US" altLang="en-US" smtClean="0"/>
              <a:t>Metals lose electrons more easily than nonmetals. As a result, metals usually form cations.</a:t>
            </a:r>
          </a:p>
          <a:p>
            <a:pPr marL="569913" indent="-555625" eaLnBrk="1" hangingPunct="1">
              <a:lnSpc>
                <a:spcPct val="90000"/>
              </a:lnSpc>
            </a:pPr>
            <a:r>
              <a:rPr lang="en-US" altLang="en-US" smtClean="0"/>
              <a:t>Nonmetals gain electrons more easily than metals. As a result, reactive nonmetals usually form anions.</a:t>
            </a:r>
          </a:p>
          <a:p>
            <a:pPr marL="569913" indent="-555625" eaLnBrk="1" hangingPunct="1">
              <a:lnSpc>
                <a:spcPct val="90000"/>
              </a:lnSpc>
            </a:pPr>
            <a:r>
              <a:rPr lang="en-US" altLang="en-US" smtClean="0"/>
              <a:t>The ionic charge can be predicted from the group number and the octet rule. For main group metals, the charge on the cation is equal to the group number. For nonmetals, the charge on the anion is equal to the group number-8. </a:t>
            </a:r>
          </a:p>
          <a:p>
            <a:pPr marL="569913" indent="-555625" eaLnBrk="1" hangingPunct="1">
              <a:lnSpc>
                <a:spcPct val="90000"/>
              </a:lnSpc>
            </a:pPr>
            <a:r>
              <a:rPr lang="en-US" altLang="en-US" smtClean="0"/>
              <a:t>Ionic compounds contain appropriate numbers of anions and cations to maintain overall neutrality.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7813"/>
            <a:ext cx="8229600" cy="1017587"/>
          </a:xfrm>
          <a:solidFill>
            <a:srgbClr val="976DC5">
              <a:alpha val="25882"/>
            </a:srgbClr>
          </a:solidFill>
        </p:spPr>
        <p:txBody>
          <a:bodyPr/>
          <a:lstStyle/>
          <a:p>
            <a:pPr eaLnBrk="1" hangingPunct="1"/>
            <a:r>
              <a:rPr lang="en-US" altLang="en-US" smtClean="0"/>
              <a:t>Chapter Summary Contd.</a:t>
            </a:r>
          </a:p>
        </p:txBody>
      </p:sp>
      <p:sp>
        <p:nvSpPr>
          <p:cNvPr id="62467" name="Rectangle 3"/>
          <p:cNvSpPr>
            <a:spLocks noGrp="1" noChangeArrowheads="1"/>
          </p:cNvSpPr>
          <p:nvPr>
            <p:ph type="body" idx="1"/>
          </p:nvPr>
        </p:nvSpPr>
        <p:spPr>
          <a:xfrm>
            <a:off x="457200" y="1371600"/>
            <a:ext cx="8229600" cy="4876800"/>
          </a:xfrm>
        </p:spPr>
        <p:txBody>
          <a:bodyPr/>
          <a:lstStyle/>
          <a:p>
            <a:pPr marL="569913" indent="-555625" eaLnBrk="1" hangingPunct="1"/>
            <a:r>
              <a:rPr lang="en-US" altLang="en-US" smtClean="0"/>
              <a:t>Cations have the same name as the metal, monatomic anions have the name ending -ide. </a:t>
            </a:r>
          </a:p>
          <a:p>
            <a:pPr marL="569913" indent="-555625" eaLnBrk="1" hangingPunct="1"/>
            <a:r>
              <a:rPr lang="en-US" altLang="en-US" smtClean="0"/>
              <a:t>For metals that form more than one ion, a Roman numeral equal to the charge is used to name the ion.</a:t>
            </a:r>
          </a:p>
          <a:p>
            <a:pPr marL="569913" indent="-555625" eaLnBrk="1" hangingPunct="1"/>
            <a:r>
              <a:rPr lang="en-US" altLang="en-US" smtClean="0"/>
              <a:t>The cation name is given first, with the charge of the metal ion indicated if necessary, and the anion name is given second.</a:t>
            </a:r>
          </a:p>
          <a:p>
            <a:pPr marL="569913" indent="-555625" eaLnBrk="1" hangingPunct="1"/>
            <a:r>
              <a:rPr lang="en-US" altLang="en-US" smtClean="0"/>
              <a:t>An acid</a:t>
            </a:r>
            <a:r>
              <a:rPr lang="en-US" altLang="en-US" i="1" smtClean="0"/>
              <a:t> </a:t>
            </a:r>
            <a:r>
              <a:rPr lang="en-US" altLang="en-US" smtClean="0"/>
              <a:t>is a substance that yields H</a:t>
            </a:r>
            <a:r>
              <a:rPr lang="en-US" altLang="en-US" baseline="30000" smtClean="0"/>
              <a:t>+</a:t>
            </a:r>
            <a:r>
              <a:rPr lang="en-US" altLang="en-US" smtClean="0"/>
              <a:t> ions when dissolved in water, and a base</a:t>
            </a:r>
            <a:r>
              <a:rPr lang="en-US" altLang="en-US" i="1" smtClean="0"/>
              <a:t> </a:t>
            </a:r>
            <a:r>
              <a:rPr lang="en-US" altLang="en-US" smtClean="0"/>
              <a:t>is a substance that yields OH</a:t>
            </a:r>
            <a:r>
              <a:rPr lang="en-US" altLang="en-US" baseline="30000" smtClean="0"/>
              <a:t>-</a:t>
            </a:r>
            <a:r>
              <a:rPr lang="en-US" altLang="en-US" smtClean="0"/>
              <a:t> ions when dissolved in water.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solidFill>
            <a:srgbClr val="976DC5">
              <a:alpha val="25882"/>
            </a:srgbClr>
          </a:solidFill>
        </p:spPr>
        <p:txBody>
          <a:bodyPr/>
          <a:lstStyle/>
          <a:p>
            <a:pPr eaLnBrk="1" hangingPunct="1"/>
            <a:r>
              <a:rPr lang="en-US" altLang="en-US" smtClean="0"/>
              <a:t>Key Words</a:t>
            </a:r>
          </a:p>
        </p:txBody>
      </p:sp>
      <p:sp>
        <p:nvSpPr>
          <p:cNvPr id="63491" name="Rectangle 4"/>
          <p:cNvSpPr>
            <a:spLocks noGrp="1" noChangeArrowheads="1"/>
          </p:cNvSpPr>
          <p:nvPr>
            <p:ph type="body" sz="half" idx="1"/>
          </p:nvPr>
        </p:nvSpPr>
        <p:spPr/>
        <p:txBody>
          <a:bodyPr/>
          <a:lstStyle/>
          <a:p>
            <a:pPr marL="0" indent="0" eaLnBrk="1" hangingPunct="1"/>
            <a:r>
              <a:rPr lang="en-US" altLang="en-US" b="1" smtClean="0"/>
              <a:t>Acid</a:t>
            </a:r>
          </a:p>
          <a:p>
            <a:pPr marL="0" indent="0" eaLnBrk="1" hangingPunct="1"/>
            <a:r>
              <a:rPr lang="en-US" altLang="en-US" b="1" smtClean="0"/>
              <a:t>Anion</a:t>
            </a:r>
          </a:p>
          <a:p>
            <a:pPr marL="0" indent="0" eaLnBrk="1" hangingPunct="1"/>
            <a:r>
              <a:rPr lang="en-US" altLang="en-US" b="1" smtClean="0"/>
              <a:t>Base</a:t>
            </a:r>
          </a:p>
          <a:p>
            <a:pPr marL="0" indent="0" eaLnBrk="1" hangingPunct="1"/>
            <a:r>
              <a:rPr lang="en-US" altLang="en-US" b="1" smtClean="0"/>
              <a:t>Cation</a:t>
            </a:r>
          </a:p>
          <a:p>
            <a:pPr marL="0" indent="0" eaLnBrk="1" hangingPunct="1"/>
            <a:r>
              <a:rPr lang="en-US" altLang="en-US" b="1" smtClean="0"/>
              <a:t>Electron affinity</a:t>
            </a:r>
          </a:p>
          <a:p>
            <a:pPr marL="0" indent="0" eaLnBrk="1" hangingPunct="1"/>
            <a:r>
              <a:rPr lang="en-US" altLang="en-US" b="1" smtClean="0"/>
              <a:t>Formula unit</a:t>
            </a:r>
          </a:p>
          <a:p>
            <a:pPr marL="0" indent="0" eaLnBrk="1" hangingPunct="1"/>
            <a:r>
              <a:rPr lang="en-US" altLang="en-US" b="1" smtClean="0"/>
              <a:t>Ion</a:t>
            </a:r>
            <a:endParaRPr lang="en-US" altLang="en-US" i="1" smtClean="0"/>
          </a:p>
        </p:txBody>
      </p:sp>
      <p:sp>
        <p:nvSpPr>
          <p:cNvPr id="63492" name="Rectangle 5"/>
          <p:cNvSpPr>
            <a:spLocks noGrp="1" noChangeArrowheads="1"/>
          </p:cNvSpPr>
          <p:nvPr>
            <p:ph type="body" sz="half" idx="2"/>
          </p:nvPr>
        </p:nvSpPr>
        <p:spPr/>
        <p:txBody>
          <a:bodyPr/>
          <a:lstStyle/>
          <a:p>
            <a:pPr marL="0" indent="0" eaLnBrk="1" hangingPunct="1"/>
            <a:r>
              <a:rPr lang="en-US" altLang="en-US" b="1" smtClean="0"/>
              <a:t>Ionic bond</a:t>
            </a:r>
          </a:p>
          <a:p>
            <a:pPr marL="0" indent="0" eaLnBrk="1" hangingPunct="1"/>
            <a:r>
              <a:rPr lang="en-US" altLang="en-US" b="1" smtClean="0"/>
              <a:t>Ionic compound</a:t>
            </a:r>
          </a:p>
          <a:p>
            <a:pPr marL="0" indent="0" eaLnBrk="1" hangingPunct="1"/>
            <a:r>
              <a:rPr lang="en-US" altLang="en-US" b="1" smtClean="0"/>
              <a:t>Ionic solid</a:t>
            </a:r>
          </a:p>
          <a:p>
            <a:pPr marL="0" indent="0" eaLnBrk="1" hangingPunct="1"/>
            <a:r>
              <a:rPr lang="en-US" altLang="en-US" b="1" smtClean="0"/>
              <a:t>Ionization energy</a:t>
            </a:r>
          </a:p>
          <a:p>
            <a:pPr marL="0" indent="0" eaLnBrk="1" hangingPunct="1"/>
            <a:r>
              <a:rPr lang="en-US" altLang="en-US" b="1" smtClean="0"/>
              <a:t>Octet rule</a:t>
            </a:r>
          </a:p>
          <a:p>
            <a:pPr marL="0" indent="0" eaLnBrk="1" hangingPunct="1"/>
            <a:r>
              <a:rPr lang="en-US" altLang="en-US" b="1" smtClean="0"/>
              <a:t>Polyatomic ion</a:t>
            </a:r>
            <a:endParaRPr lang="en-US" altLang="en-US" i="1" smtClean="0"/>
          </a:p>
          <a:p>
            <a:pPr marL="0" indent="0" eaLnBrk="1" hangingPunct="1"/>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228600"/>
            <a:ext cx="7924800" cy="1143000"/>
          </a:xfrm>
          <a:solidFill>
            <a:srgbClr val="976DC5">
              <a:alpha val="25882"/>
            </a:srgbClr>
          </a:solidFill>
        </p:spPr>
        <p:txBody>
          <a:bodyPr/>
          <a:lstStyle/>
          <a:p>
            <a:pPr eaLnBrk="1" hangingPunct="1"/>
            <a:r>
              <a:rPr lang="en-US" altLang="en-US" i="1" smtClean="0"/>
              <a:t>THE BASIS OF </a:t>
            </a:r>
            <a:r>
              <a:rPr lang="en-US" altLang="en-US" smtClean="0"/>
              <a:t>MAIN GROUP </a:t>
            </a:r>
            <a:r>
              <a:rPr lang="en-US" altLang="en-US" i="1" smtClean="0"/>
              <a:t>CHEMICAL REACTIONS:</a:t>
            </a:r>
            <a:endParaRPr lang="en-US" altLang="en-US" smtClean="0"/>
          </a:p>
        </p:txBody>
      </p:sp>
      <p:sp>
        <p:nvSpPr>
          <p:cNvPr id="131075" name="Rectangle 3"/>
          <p:cNvSpPr>
            <a:spLocks noGrp="1" noChangeArrowheads="1"/>
          </p:cNvSpPr>
          <p:nvPr>
            <p:ph type="body" idx="1"/>
          </p:nvPr>
        </p:nvSpPr>
        <p:spPr>
          <a:xfrm>
            <a:off x="457200" y="1447800"/>
            <a:ext cx="8153400" cy="4572000"/>
          </a:xfrm>
          <a:ln>
            <a:solidFill>
              <a:srgbClr val="000000"/>
            </a:solidFill>
          </a:ln>
        </p:spPr>
        <p:txBody>
          <a:bodyPr/>
          <a:lstStyle/>
          <a:p>
            <a:pPr marL="463550" indent="-438150" eaLnBrk="1" hangingPunct="1"/>
            <a:r>
              <a:rPr lang="en-US" altLang="en-US" sz="3200" smtClean="0"/>
              <a:t>Stated </a:t>
            </a:r>
            <a:r>
              <a:rPr lang="en-US" altLang="en-US" sz="3200" u="sng" smtClean="0"/>
              <a:t>another</a:t>
            </a:r>
            <a:r>
              <a:rPr lang="en-US" altLang="en-US" sz="3200" smtClean="0"/>
              <a:t> way: </a:t>
            </a:r>
          </a:p>
          <a:p>
            <a:pPr marL="463550" indent="-438150" eaLnBrk="1" hangingPunct="1">
              <a:buFont typeface="Times New Roman" panose="02020603050405020304" pitchFamily="18" charset="0"/>
              <a:buNone/>
            </a:pPr>
            <a:r>
              <a:rPr lang="en-US" altLang="en-US" sz="3200" b="1" smtClean="0"/>
              <a:t>    The Octet rule: </a:t>
            </a:r>
            <a:r>
              <a:rPr lang="en-US" altLang="en-US" sz="3200" smtClean="0"/>
              <a:t>Main group elements tend to undergo reactions that leave them with the maximum of </a:t>
            </a:r>
            <a:r>
              <a:rPr lang="en-US" altLang="en-US" sz="3200" b="1" smtClean="0"/>
              <a:t>8</a:t>
            </a:r>
            <a:r>
              <a:rPr lang="en-US" altLang="en-US" sz="3200" smtClean="0"/>
              <a:t> valence electrons.</a:t>
            </a:r>
          </a:p>
          <a:p>
            <a:pPr marL="863600" lvl="1" indent="-438150" eaLnBrk="1" hangingPunct="1"/>
            <a:r>
              <a:rPr lang="en-US" altLang="en-US" smtClean="0">
                <a:solidFill>
                  <a:srgbClr val="000000"/>
                </a:solidFill>
              </a:rPr>
              <a:t>	noble gases have a </a:t>
            </a:r>
            <a:r>
              <a:rPr lang="en-US" altLang="en-US" u="sng" smtClean="0">
                <a:solidFill>
                  <a:srgbClr val="000000"/>
                </a:solidFill>
              </a:rPr>
              <a:t>full valence shell </a:t>
            </a:r>
            <a:r>
              <a:rPr lang="en-US" altLang="en-US" smtClean="0">
                <a:solidFill>
                  <a:srgbClr val="000000"/>
                </a:solidFill>
              </a:rPr>
              <a:t>of 8 electrons </a:t>
            </a:r>
          </a:p>
          <a:p>
            <a:pPr marL="1282700" lvl="2" indent="-457200" eaLnBrk="1" hangingPunct="1">
              <a:buFont typeface="Arial" panose="020B0604020202020204" pitchFamily="34" charset="0"/>
              <a:buChar char="•"/>
            </a:pPr>
            <a:r>
              <a:rPr lang="en-US" altLang="en-US" sz="2400" smtClean="0">
                <a:solidFill>
                  <a:srgbClr val="000000"/>
                </a:solidFill>
              </a:rPr>
              <a:t>(except Helium, which has a full valence shell of 2 valence electrons) </a:t>
            </a:r>
            <a:endParaRPr lang="en-US" altLang="en-US" sz="3600" b="1" i="1" smtClean="0">
              <a:solidFill>
                <a:srgbClr val="000000"/>
              </a:solidFill>
            </a:endParaRPr>
          </a:p>
          <a:p>
            <a:pPr marL="463550" indent="-438150" eaLnBrk="1" hangingPunct="1">
              <a:buFont typeface="Times New Roman" panose="02020603050405020304" pitchFamily="18" charset="0"/>
              <a:buNone/>
            </a:pPr>
            <a:endParaRPr lang="en-US" altLang="en-US" sz="3200" smtClean="0"/>
          </a:p>
          <a:p>
            <a:pPr marL="463550" indent="-438150" eaLnBrk="1" hangingPunct="1"/>
            <a:endParaRPr lang="en-US" altLang="en-US" sz="3200" smtClean="0"/>
          </a:p>
          <a:p>
            <a:pPr marL="463550" indent="-438150" algn="just" eaLnBrk="1" hangingPunct="1">
              <a:lnSpc>
                <a:spcPct val="90000"/>
              </a:lnSpc>
              <a:buSzPct val="80000"/>
              <a:buFont typeface="Times New Roman" panose="02020603050405020304" pitchFamily="18" charset="0"/>
              <a:buNone/>
            </a:pPr>
            <a:endParaRPr lang="en-US" altLang="en-US"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457200"/>
            <a:ext cx="7924800" cy="914400"/>
          </a:xfrm>
          <a:solidFill>
            <a:srgbClr val="976DC5">
              <a:alpha val="25882"/>
            </a:srgbClr>
          </a:solidFill>
        </p:spPr>
        <p:txBody>
          <a:bodyPr/>
          <a:lstStyle/>
          <a:p>
            <a:pPr eaLnBrk="1" hangingPunct="1"/>
            <a:r>
              <a:rPr lang="en-US" altLang="en-US" smtClean="0"/>
              <a:t>3.2 Ion Formation</a:t>
            </a:r>
          </a:p>
        </p:txBody>
      </p:sp>
      <p:sp>
        <p:nvSpPr>
          <p:cNvPr id="131075" name="Rectangle 3"/>
          <p:cNvSpPr>
            <a:spLocks noGrp="1" noChangeArrowheads="1"/>
          </p:cNvSpPr>
          <p:nvPr>
            <p:ph type="body" idx="1"/>
          </p:nvPr>
        </p:nvSpPr>
        <p:spPr>
          <a:xfrm>
            <a:off x="457200" y="1905000"/>
            <a:ext cx="8153400" cy="4038600"/>
          </a:xfrm>
        </p:spPr>
        <p:txBody>
          <a:bodyPr/>
          <a:lstStyle/>
          <a:p>
            <a:pPr marL="463550" indent="-438150" eaLnBrk="1" hangingPunct="1">
              <a:buFont typeface="Times New Roman" panose="02020603050405020304" pitchFamily="18" charset="0"/>
              <a:buNone/>
            </a:pPr>
            <a:r>
              <a:rPr lang="en-US" altLang="en-US" sz="3200" smtClean="0"/>
              <a:t>**In </a:t>
            </a:r>
            <a:r>
              <a:rPr lang="en-US" altLang="en-US" sz="3200" b="1" smtClean="0"/>
              <a:t>this</a:t>
            </a:r>
            <a:r>
              <a:rPr lang="en-US" altLang="en-US" sz="3200" smtClean="0"/>
              <a:t> chapter, we will only deal with reactions where atoms </a:t>
            </a:r>
            <a:r>
              <a:rPr lang="en-US" altLang="en-US" sz="3200" b="1" smtClean="0"/>
              <a:t>gain or lose </a:t>
            </a:r>
            <a:r>
              <a:rPr lang="en-US" altLang="en-US" sz="3200" smtClean="0"/>
              <a:t>electrons to obtain their “octet”.</a:t>
            </a:r>
          </a:p>
          <a:p>
            <a:pPr marL="463550" indent="-438150" algn="just" eaLnBrk="1" hangingPunct="1">
              <a:lnSpc>
                <a:spcPct val="90000"/>
              </a:lnSpc>
              <a:buSzPct val="80000"/>
              <a:buFont typeface="Times New Roman" panose="02020603050405020304" pitchFamily="18" charset="0"/>
              <a:buNone/>
            </a:pPr>
            <a:endParaRPr lang="en-US" altLang="en-US"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976DC5">
              <a:alpha val="25882"/>
            </a:srgbClr>
          </a:solidFill>
        </p:spPr>
        <p:txBody>
          <a:bodyPr/>
          <a:lstStyle/>
          <a:p>
            <a:pPr algn="l" eaLnBrk="1" hangingPunct="1"/>
            <a:r>
              <a:rPr lang="en-US" altLang="en-US" sz="2800" smtClean="0"/>
              <a:t>The symbol of an aluminum ion would be ____, and it is _______________.</a:t>
            </a:r>
          </a:p>
        </p:txBody>
      </p:sp>
      <p:sp>
        <p:nvSpPr>
          <p:cNvPr id="12291" name="Rectangle 4"/>
          <p:cNvSpPr>
            <a:spLocks noGrp="1" noChangeArrowheads="1"/>
          </p:cNvSpPr>
          <p:nvPr>
            <p:ph type="body" idx="1"/>
          </p:nvPr>
        </p:nvSpPr>
        <p:spPr/>
        <p:txBody>
          <a:bodyPr/>
          <a:lstStyle/>
          <a:p>
            <a:pPr marL="609600" indent="-609600" eaLnBrk="1" hangingPunct="1">
              <a:buFont typeface="Times" panose="02020603050405020304" pitchFamily="18" charset="0"/>
              <a:buAutoNum type="arabicPeriod"/>
            </a:pPr>
            <a:r>
              <a:rPr lang="en-US" altLang="en-US" smtClean="0"/>
              <a:t>Al</a:t>
            </a:r>
            <a:r>
              <a:rPr lang="en-US" altLang="en-US" baseline="30000" smtClean="0"/>
              <a:t>3+</a:t>
            </a:r>
            <a:r>
              <a:rPr lang="en-US" altLang="en-US" smtClean="0"/>
              <a:t>, an anion</a:t>
            </a:r>
          </a:p>
          <a:p>
            <a:pPr marL="609600" indent="-609600" eaLnBrk="1" hangingPunct="1">
              <a:buFont typeface="Times" panose="02020603050405020304" pitchFamily="18" charset="0"/>
              <a:buAutoNum type="arabicPeriod"/>
            </a:pPr>
            <a:r>
              <a:rPr lang="en-US" altLang="en-US" smtClean="0"/>
              <a:t>Al</a:t>
            </a:r>
            <a:r>
              <a:rPr lang="en-US" altLang="en-US" baseline="30000" smtClean="0"/>
              <a:t>3+</a:t>
            </a:r>
            <a:r>
              <a:rPr lang="en-US" altLang="en-US" smtClean="0"/>
              <a:t>, a cation</a:t>
            </a:r>
          </a:p>
          <a:p>
            <a:pPr marL="609600" indent="-609600" eaLnBrk="1" hangingPunct="1">
              <a:buFont typeface="Times" panose="02020603050405020304" pitchFamily="18" charset="0"/>
              <a:buAutoNum type="arabicPeriod"/>
            </a:pPr>
            <a:r>
              <a:rPr lang="en-US" altLang="en-US" smtClean="0"/>
              <a:t>Al</a:t>
            </a:r>
            <a:r>
              <a:rPr lang="en-US" altLang="en-US" baseline="30000" smtClean="0"/>
              <a:t>3–</a:t>
            </a:r>
            <a:r>
              <a:rPr lang="en-US" altLang="en-US" smtClean="0"/>
              <a:t>, an anion</a:t>
            </a:r>
          </a:p>
          <a:p>
            <a:pPr marL="609600" indent="-609600" eaLnBrk="1" hangingPunct="1">
              <a:buFont typeface="Times" panose="02020603050405020304" pitchFamily="18" charset="0"/>
              <a:buAutoNum type="arabicPeriod"/>
            </a:pPr>
            <a:r>
              <a:rPr lang="en-US" altLang="en-US" smtClean="0"/>
              <a:t>Al</a:t>
            </a:r>
            <a:r>
              <a:rPr lang="en-US" altLang="en-US" baseline="30000" smtClean="0"/>
              <a:t>3–</a:t>
            </a:r>
            <a:r>
              <a:rPr lang="en-US" altLang="en-US" smtClean="0"/>
              <a:t>, a cation</a:t>
            </a:r>
          </a:p>
        </p:txBody>
      </p:sp>
      <p:pic>
        <p:nvPicPr>
          <p:cNvPr id="12292"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3500" y="6223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57200"/>
            <a:ext cx="7924800" cy="914400"/>
          </a:xfrm>
          <a:solidFill>
            <a:srgbClr val="976DC5">
              <a:alpha val="25882"/>
            </a:srgbClr>
          </a:solidFill>
        </p:spPr>
        <p:txBody>
          <a:bodyPr/>
          <a:lstStyle/>
          <a:p>
            <a:pPr eaLnBrk="1" hangingPunct="1"/>
            <a:r>
              <a:rPr lang="en-US" altLang="en-US" smtClean="0"/>
              <a:t>3.1 More Examples</a:t>
            </a:r>
          </a:p>
        </p:txBody>
      </p:sp>
      <p:sp>
        <p:nvSpPr>
          <p:cNvPr id="131075" name="Rectangle 3"/>
          <p:cNvSpPr>
            <a:spLocks noGrp="1" noChangeArrowheads="1"/>
          </p:cNvSpPr>
          <p:nvPr>
            <p:ph type="body" idx="1"/>
          </p:nvPr>
        </p:nvSpPr>
        <p:spPr>
          <a:xfrm>
            <a:off x="457200" y="1600200"/>
            <a:ext cx="8153400" cy="4572000"/>
          </a:xfrm>
        </p:spPr>
        <p:txBody>
          <a:bodyPr/>
          <a:lstStyle/>
          <a:p>
            <a:pPr marL="463550" indent="-438150" eaLnBrk="1" hangingPunct="1">
              <a:defRPr/>
            </a:pPr>
            <a:r>
              <a:rPr lang="en-US" b="1" dirty="0" smtClean="0"/>
              <a:t>What ion will each of the following form when it reacts with another atom?</a:t>
            </a:r>
          </a:p>
          <a:p>
            <a:pPr marL="1168400" lvl="1" indent="-742950" eaLnBrk="1" hangingPunct="1">
              <a:lnSpc>
                <a:spcPct val="150000"/>
              </a:lnSpc>
              <a:buFont typeface="+mj-lt"/>
              <a:buAutoNum type="alphaLcParenR"/>
              <a:defRPr/>
            </a:pPr>
            <a:r>
              <a:rPr lang="en-US" b="1" i="1" dirty="0" smtClean="0"/>
              <a:t>Magnesium</a:t>
            </a:r>
          </a:p>
          <a:p>
            <a:pPr marL="1168400" lvl="1" indent="-742950" eaLnBrk="1" hangingPunct="1">
              <a:lnSpc>
                <a:spcPct val="150000"/>
              </a:lnSpc>
              <a:buFont typeface="+mj-lt"/>
              <a:buAutoNum type="alphaLcParenR"/>
              <a:defRPr/>
            </a:pPr>
            <a:r>
              <a:rPr lang="en-US" b="1" i="1" dirty="0" smtClean="0"/>
              <a:t>Bromine</a:t>
            </a:r>
          </a:p>
          <a:p>
            <a:pPr marL="1168400" lvl="1" indent="-742950" eaLnBrk="1" hangingPunct="1">
              <a:lnSpc>
                <a:spcPct val="150000"/>
              </a:lnSpc>
              <a:buFont typeface="+mj-lt"/>
              <a:buAutoNum type="alphaLcParenR"/>
              <a:defRPr/>
            </a:pPr>
            <a:r>
              <a:rPr lang="en-US" b="1" i="1" dirty="0" smtClean="0"/>
              <a:t>Phosphorus</a:t>
            </a:r>
          </a:p>
          <a:p>
            <a:pPr marL="1168400" lvl="1" indent="-742950" eaLnBrk="1" hangingPunct="1">
              <a:lnSpc>
                <a:spcPct val="150000"/>
              </a:lnSpc>
              <a:buFont typeface="+mj-lt"/>
              <a:buAutoNum type="alphaLcParenR"/>
              <a:defRPr/>
            </a:pPr>
            <a:r>
              <a:rPr lang="en-US" b="1" i="1" dirty="0" smtClean="0"/>
              <a:t>Potassium</a:t>
            </a:r>
          </a:p>
          <a:p>
            <a:pPr marL="425450" lvl="1" indent="0" eaLnBrk="1" hangingPunct="1">
              <a:buFontTx/>
              <a:buNone/>
              <a:defRPr/>
            </a:pPr>
            <a:endParaRPr lang="en-US" b="1" i="1" dirty="0" smtClean="0"/>
          </a:p>
          <a:p>
            <a:pPr marL="463550" indent="-438150" algn="just" eaLnBrk="1" hangingPunct="1">
              <a:lnSpc>
                <a:spcPct val="90000"/>
              </a:lnSpc>
              <a:buSzPct val="80000"/>
              <a:buFont typeface="Times New Roman" panose="02020603050405020304" pitchFamily="18" charset="0"/>
              <a:buNone/>
              <a:defRPr/>
            </a:pPr>
            <a:endParaRPr lang="en-US"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ERSION" val="4.10"/>
  <p:tag name="QUESTIONNAME" val="Aluminum atoms l"/>
  <p:tag name="QUESTIONTYPE" val=" 0"/>
  <p:tag name="QUESTIONCHOICES" val=" 2"/>
  <p:tag name="QUESTIONANSWER" val="2"/>
  <p:tag name="QUESTIONDIFFICULTY" val=" 0"/>
  <p:tag name="QUESTIONPOINTS" val=" 1"/>
  <p:tag name="QUESTIONCHANCES" val=" 3"/>
  <p:tag name="QUESTIONTIMER" val="00:30"/>
  <p:tag name="QUESTIONCHOICESTYPE" val=" 0"/>
  <p:tag name="QUESTIONCHARTTYPE" val="0"/>
  <p:tag name="MANUALQUESTIONSTART" val="No"/>
</p:tagLst>
</file>

<file path=ppt/tags/tag2.xml><?xml version="1.0" encoding="utf-8"?>
<p:tagLst xmlns:a="http://schemas.openxmlformats.org/drawingml/2006/main" xmlns:r="http://schemas.openxmlformats.org/officeDocument/2006/relationships" xmlns:p="http://schemas.openxmlformats.org/presentationml/2006/main">
  <p:tag name="VERSION" val="4.10"/>
  <p:tag name="QUESTIONNAME" val="Using only the p"/>
  <p:tag name="QUESTIONTYPE" val=" 0"/>
  <p:tag name="QUESTIONCHOICES" val=" 2"/>
  <p:tag name="QUESTIONANSWER" val="3"/>
  <p:tag name="QUESTIONDIFFICULTY" val=" 0"/>
  <p:tag name="QUESTIONPOINTS" val=" 1"/>
  <p:tag name="QUESTIONCHANCES" val=" 3"/>
  <p:tag name="QUESTIONTIMER" val="00:30"/>
  <p:tag name="QUESTIONCHOICESTYPE" val=" 0"/>
  <p:tag name="QUESTIONCHARTTYPE" val="0"/>
  <p:tag name="MANUALQUESTIONSTART" val="No"/>
</p:tagLst>
</file>

<file path=ppt/tags/tag3.xml><?xml version="1.0" encoding="utf-8"?>
<p:tagLst xmlns:a="http://schemas.openxmlformats.org/drawingml/2006/main" xmlns:r="http://schemas.openxmlformats.org/officeDocument/2006/relationships" xmlns:p="http://schemas.openxmlformats.org/presentationml/2006/main">
  <p:tag name="VERSION" val="4.10"/>
  <p:tag name="QUESTIONNAME" val="The name of the"/>
  <p:tag name="QUESTIONTYPE" val=" 0"/>
  <p:tag name="QUESTIONCHOICES" val=" 2"/>
  <p:tag name="QUESTIONANSWER" val="3"/>
  <p:tag name="QUESTIONDIFFICULTY" val=" 0"/>
  <p:tag name="QUESTIONPOINTS" val=" 1"/>
  <p:tag name="QUESTIONCHANCES" val=" 3"/>
  <p:tag name="QUESTIONTIMER" val="00:30"/>
  <p:tag name="QUESTIONCHOICESTYPE" val=" 0"/>
  <p:tag name="QUESTIONCHARTTYPE" val="0"/>
  <p:tag name="MANUALQUESTIONSTART" val="No"/>
</p:tagLst>
</file>

<file path=ppt/tags/tag4.xml><?xml version="1.0" encoding="utf-8"?>
<p:tagLst xmlns:a="http://schemas.openxmlformats.org/drawingml/2006/main" xmlns:r="http://schemas.openxmlformats.org/officeDocument/2006/relationships" xmlns:p="http://schemas.openxmlformats.org/presentationml/2006/main">
  <p:tag name="VERSION" val="4.10"/>
  <p:tag name="QUESTIONNAME" val="Of the compounds"/>
  <p:tag name="QUESTIONTYPE" val=" 0"/>
  <p:tag name="QUESTIONCHOICES" val=" 2"/>
  <p:tag name="QUESTIONANSWER" val="4"/>
  <p:tag name="QUESTIONDIFFICULTY" val=" 0"/>
  <p:tag name="QUESTIONPOINTS" val=" 1"/>
  <p:tag name="QUESTIONCHANCES" val=" 3"/>
  <p:tag name="QUESTIONTIMER" val="00:30"/>
  <p:tag name="QUESTIONCHOICESTYPE" val=" 0"/>
  <p:tag name="QUESTIONCHARTTYPE" val="0"/>
  <p:tag name="MANUALQUESTIONSTART" val="No"/>
</p:tagLst>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0000"/>
          <a:buFontTx/>
          <a:buChar char="-"/>
          <a:tabLst/>
          <a:defRPr kumimoji="0" lang="en-US" sz="3200" b="0" i="0" u="none" strike="noStrike" cap="none" normalizeH="0" baseline="0" smtClean="0">
            <a:ln>
              <a:noFill/>
            </a:ln>
            <a:solidFill>
              <a:srgbClr val="0000FF"/>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0000"/>
          <a:buFontTx/>
          <a:buChar char="-"/>
          <a:tabLst/>
          <a:defRPr kumimoji="0" lang="en-US" sz="3200" b="0" i="0" u="none" strike="noStrike" cap="none" normalizeH="0" baseline="0" smtClean="0">
            <a:ln>
              <a:noFill/>
            </a:ln>
            <a:solidFill>
              <a:srgbClr val="0000FF"/>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38411</TotalTime>
  <Words>2350</Words>
  <Application>Microsoft Office PowerPoint</Application>
  <PresentationFormat>On-screen Show (4:3)</PresentationFormat>
  <Paragraphs>268</Paragraphs>
  <Slides>59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Aharoni</vt:lpstr>
      <vt:lpstr>Arial</vt:lpstr>
      <vt:lpstr>Symbol</vt:lpstr>
      <vt:lpstr>Times</vt:lpstr>
      <vt:lpstr>Times New Roman</vt:lpstr>
      <vt:lpstr>Verdana</vt:lpstr>
      <vt:lpstr>Wingdings</vt:lpstr>
      <vt:lpstr>Cliff</vt:lpstr>
      <vt:lpstr>Chapter Three</vt:lpstr>
      <vt:lpstr>3.1 Ions</vt:lpstr>
      <vt:lpstr>3.1 Ions</vt:lpstr>
      <vt:lpstr>THE BASIS OF MAIN GROUP CHEMICAL REACTIONS:</vt:lpstr>
      <vt:lpstr>THE BASIS OF MAIN GROUP CHEMICAL REACTIONS:</vt:lpstr>
      <vt:lpstr>THE BASIS OF MAIN GROUP CHEMICAL REACTIONS:</vt:lpstr>
      <vt:lpstr>3.2 Ion Formation</vt:lpstr>
      <vt:lpstr>The symbol of an aluminum ion would be ____, and it is _______________.</vt:lpstr>
      <vt:lpstr>3.1 More Examples</vt:lpstr>
      <vt:lpstr>3.2 Periodic Properties Of Elements</vt:lpstr>
      <vt:lpstr>PowerPoint Presentation</vt:lpstr>
      <vt:lpstr>PowerPoint Presentation</vt:lpstr>
      <vt:lpstr>PowerPoint Presentation</vt:lpstr>
      <vt:lpstr>3.2 Definitions of the 3 Atom Properties</vt:lpstr>
      <vt:lpstr>3.2 The Periodic TRENDS:  Sizes of Atoms</vt:lpstr>
      <vt:lpstr>3.2 The Periodic TRENDS:  Sizes of Atoms</vt:lpstr>
      <vt:lpstr>Atomic Radii for Selected Atoms</vt:lpstr>
      <vt:lpstr>3.2 The Periodic TRENDS:  Ionization Energy</vt:lpstr>
      <vt:lpstr>3.2 The Periodic TRENDS:  Ionization Energy</vt:lpstr>
      <vt:lpstr>3.2 The Periodic TRENDS:  Ionization Energy</vt:lpstr>
      <vt:lpstr>Using only the periodic table, determine which element below loses an electron most easily?</vt:lpstr>
      <vt:lpstr>3.2 The Periodic TRENDS:  Electron Affinity</vt:lpstr>
      <vt:lpstr>3.2 The Periodic TRENDS:  Electron Affinity</vt:lpstr>
      <vt:lpstr>3.2 The Periodic TRENDS:  Electron Affinity</vt:lpstr>
      <vt:lpstr>3.2 The Periodic TRENDS:  Special Case: Noble Gases</vt:lpstr>
      <vt:lpstr>3.3 &amp; 3.5 Ionic Bonding</vt:lpstr>
      <vt:lpstr>PowerPoint Presentation</vt:lpstr>
      <vt:lpstr>PowerPoint Presentation</vt:lpstr>
      <vt:lpstr>PowerPoint Presentation</vt:lpstr>
      <vt:lpstr>PowerPoint Presentation</vt:lpstr>
      <vt:lpstr>PowerPoint Presentation</vt:lpstr>
      <vt:lpstr>PowerPoint Presentation</vt:lpstr>
      <vt:lpstr>3.4 Some Properties of Ionic Compounds</vt:lpstr>
      <vt:lpstr>PowerPoint Presentation</vt:lpstr>
      <vt:lpstr>3.9 Formulas of Ionic Compounds</vt:lpstr>
      <vt:lpstr>3.9 Formulas of Ionic Compounds</vt:lpstr>
      <vt:lpstr>Formulas of Ionic Compounds</vt:lpstr>
      <vt:lpstr>3.6 Charges of Monatomic Cations</vt:lpstr>
      <vt:lpstr>PowerPoint Presentation</vt:lpstr>
      <vt:lpstr>3.6 Charges of Cations  to MEMORIZE</vt:lpstr>
      <vt:lpstr>Charges of Monatomic Cations</vt:lpstr>
      <vt:lpstr>3.6 Charges of Monatomic Anions</vt:lpstr>
      <vt:lpstr>3.7 Naming Monatomic Ions</vt:lpstr>
      <vt:lpstr>PowerPoint Presentation</vt:lpstr>
      <vt:lpstr>3.8 Polyatomic Ions</vt:lpstr>
      <vt:lpstr>3.9 Formulas of Ionic Compounds: A Summary</vt:lpstr>
      <vt:lpstr>3.10 Naming Ionic Compounds</vt:lpstr>
      <vt:lpstr>3.10 Naming Ionic Compounds</vt:lpstr>
      <vt:lpstr>The name of the compound Cr2(SO4)3 is</vt:lpstr>
      <vt:lpstr>The name of the compound Cr2(SO4)3 is</vt:lpstr>
      <vt:lpstr>3.11 Identifying Acids and Bases</vt:lpstr>
      <vt:lpstr>PowerPoint Presentation</vt:lpstr>
      <vt:lpstr>Of the compounds HNO2, Ba(OH)2, and HF, which are acids?</vt:lpstr>
      <vt:lpstr>Of the compounds HNO2, Ba(OH)2, and HF, which are acids?</vt:lpstr>
      <vt:lpstr>PowerPoint Presentation</vt:lpstr>
      <vt:lpstr>Chapter Summary</vt:lpstr>
      <vt:lpstr>Chapter Summary Contd.</vt:lpstr>
      <vt:lpstr>Chapter Summary Contd.</vt:lpstr>
      <vt:lpstr>Key Words</vt:lpstr>
    </vt:vector>
  </TitlesOfParts>
  <Manager>Laurie Varites</Manager>
  <Company>Prentice-Hall (c) 2010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04</dc:title>
  <dc:subject>General and Biological Chemistry/McMurry/Castellion/Ballantine_6e</dc:subject>
  <dc:creator>James E. Mayhugh</dc:creator>
  <cp:lastModifiedBy>Palmer, Jill</cp:lastModifiedBy>
  <cp:revision>419</cp:revision>
  <dcterms:created xsi:type="dcterms:W3CDTF">2001-10-29T20:57:57Z</dcterms:created>
  <dcterms:modified xsi:type="dcterms:W3CDTF">2016-10-25T18:22:20Z</dcterms:modified>
</cp:coreProperties>
</file>